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9"/>
  </p:notesMasterIdLst>
  <p:sldIdLst>
    <p:sldId id="256" r:id="rId2"/>
    <p:sldId id="273" r:id="rId3"/>
    <p:sldId id="265" r:id="rId4"/>
    <p:sldId id="257" r:id="rId5"/>
    <p:sldId id="263" r:id="rId6"/>
    <p:sldId id="269" r:id="rId7"/>
    <p:sldId id="267" r:id="rId8"/>
    <p:sldId id="270" r:id="rId9"/>
    <p:sldId id="259" r:id="rId10"/>
    <p:sldId id="260" r:id="rId11"/>
    <p:sldId id="266" r:id="rId12"/>
    <p:sldId id="271" r:id="rId13"/>
    <p:sldId id="268" r:id="rId14"/>
    <p:sldId id="262" r:id="rId15"/>
    <p:sldId id="272" r:id="rId16"/>
    <p:sldId id="264" r:id="rId17"/>
    <p:sldId id="261" r:id="rId18"/>
  </p:sldIdLst>
  <p:sldSz cx="12192000" cy="6858000"/>
  <p:notesSz cx="6858000" cy="9144000"/>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6902" autoAdjust="0"/>
  </p:normalViewPr>
  <p:slideViewPr>
    <p:cSldViewPr snapToGrid="0">
      <p:cViewPr varScale="1">
        <p:scale>
          <a:sx n="70" d="100"/>
          <a:sy n="70" d="100"/>
        </p:scale>
        <p:origin x="171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1F4E1-1228-4B4E-88F0-56C313883213}" type="datetimeFigureOut">
              <a:rPr lang="en-US" smtClean="0"/>
              <a:t>8/14/2019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460AF6-EC9E-46B2-A770-06DD71D2B4B6}" type="slidenum">
              <a:rPr lang="en-US" smtClean="0"/>
              <a:t>‹#›</a:t>
            </a:fld>
            <a:endParaRPr lang="en-US"/>
          </a:p>
        </p:txBody>
      </p:sp>
    </p:spTree>
    <p:extLst>
      <p:ext uri="{BB962C8B-B14F-4D97-AF65-F5344CB8AC3E}">
        <p14:creationId xmlns:p14="http://schemas.microsoft.com/office/powerpoint/2010/main" val="69792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presentation to the Berkeley chapter of the Society for Technical Communication (STC). </a:t>
            </a:r>
          </a:p>
          <a:p>
            <a:endParaRPr lang="en-US" dirty="0"/>
          </a:p>
          <a:p>
            <a:r>
              <a:rPr lang="en-US" dirty="0"/>
              <a:t>I’d like to thank Tom Johnson, the Silicon Valley chapter’s manager of programs (and famous blogger in his own right) for asking</a:t>
            </a:r>
            <a:r>
              <a:rPr lang="en-US" baseline="0" dirty="0"/>
              <a:t> me to create this presentation. The presentation is designed for interaction, because there are so many different tools and varied workflows. Reading through the slides should take no more than 15 minutes, so if you sit on your hands and keep your mouths shut, it’s going to be a short meeting. Let me hear your different approaches, or just war stories.  Many of the slides end with the line “share your experience.”</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1</a:t>
            </a:fld>
            <a:endParaRPr lang="en-US"/>
          </a:p>
        </p:txBody>
      </p:sp>
    </p:spTree>
    <p:extLst>
      <p:ext uri="{BB962C8B-B14F-4D97-AF65-F5344CB8AC3E}">
        <p14:creationId xmlns:p14="http://schemas.microsoft.com/office/powerpoint/2010/main" val="1286766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Imagine how many different projects contribute to the ongoing development of the Linux kernel. Without an easy way to start, carry out, and integrate those projects, the overhead would be unbearable. Torvalds designed Git to enable low-overhead branching.</a:t>
            </a:r>
            <a:r>
              <a:rPr lang="en-US" baseline="0" dirty="0"/>
              <a:t> Because everything is on your local machine and each branch is just a set of pointers, you can switch between branches in moments. You can change your branch without affecting the master and merge it into the master, again in just a few moments.</a:t>
            </a:r>
            <a:endParaRPr lang="en-US" dirty="0"/>
          </a:p>
          <a:p>
            <a:endParaRPr lang="en-US" dirty="0"/>
          </a:p>
          <a:p>
            <a:r>
              <a:rPr lang="en-US" dirty="0"/>
              <a:t>You can do what you please in your branch, pull</a:t>
            </a:r>
            <a:r>
              <a:rPr lang="en-US" baseline="0" dirty="0"/>
              <a:t> ongoing changes from the master as you go long, and when you want to integrate your branch back into the master, you issue a pull request.</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10</a:t>
            </a:fld>
            <a:endParaRPr lang="en-US"/>
          </a:p>
        </p:txBody>
      </p:sp>
    </p:spTree>
    <p:extLst>
      <p:ext uri="{BB962C8B-B14F-4D97-AF65-F5344CB8AC3E}">
        <p14:creationId xmlns:p14="http://schemas.microsoft.com/office/powerpoint/2010/main" val="2028202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issue a pull request,</a:t>
            </a:r>
            <a:r>
              <a:rPr lang="en-US" baseline="0" dirty="0"/>
              <a:t> people turn their attention to your branch. If you track your branch on origin – a simple procedure – people can look at your changes and try them out. This applies to docs as well as to program source code. For example, if your Git repo is for a static website, developers and your fellow writers can build their own local versions, so there is no mystery about what you’re trying to integrate into the main branch. If you host your origin repo on GitHub, it keeps track of review comments and notifies team members of them by email. </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11</a:t>
            </a:fld>
            <a:endParaRPr lang="en-US"/>
          </a:p>
        </p:txBody>
      </p:sp>
    </p:spTree>
    <p:extLst>
      <p:ext uri="{BB962C8B-B14F-4D97-AF65-F5344CB8AC3E}">
        <p14:creationId xmlns:p14="http://schemas.microsoft.com/office/powerpoint/2010/main" val="1331594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that’s how easy it is to</a:t>
            </a:r>
            <a:r>
              <a:rPr lang="en-US" baseline="0" dirty="0"/>
              <a:t> use a branch. The overhead is tiny compared to branches on central repos. The workflow is smooth.</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12</a:t>
            </a:fld>
            <a:endParaRPr lang="en-US"/>
          </a:p>
        </p:txBody>
      </p:sp>
    </p:spTree>
    <p:extLst>
      <p:ext uri="{BB962C8B-B14F-4D97-AF65-F5344CB8AC3E}">
        <p14:creationId xmlns:p14="http://schemas.microsoft.com/office/powerpoint/2010/main" val="1679558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you’re on a DITA-based project, you have many ways to go, but some of them are pretty pricey. Kimber suggests using Git</a:t>
            </a:r>
            <a:r>
              <a:rPr lang="en-US" baseline="0" dirty="0"/>
              <a:t> and the DITA Open Toolkit, both of which are free. Jenkins is also free. Hudson was the butler on </a:t>
            </a:r>
            <a:r>
              <a:rPr lang="en-US" i="1" baseline="0" dirty="0"/>
              <a:t>Upstairs, Downstairs</a:t>
            </a:r>
            <a:r>
              <a:rPr lang="en-US" baseline="0" dirty="0"/>
              <a:t>. He gave his name to a Java-based project designed to automate integration and building. But when Larry Ellison bought the Bellamy family house, Hudson stayed on as his butler, and the </a:t>
            </a:r>
            <a:r>
              <a:rPr lang="en-US" baseline="0" dirty="0" err="1"/>
              <a:t>Bellamys</a:t>
            </a:r>
            <a:r>
              <a:rPr lang="en-US" baseline="0" dirty="0"/>
              <a:t> hired Jenkins to do that job for them in their new home. In more technical terms, the Jenkins project forked from the Hudson project in 2010 when Oracle, the owner of Java, decided to trademark the name Hudson.</a:t>
            </a:r>
          </a:p>
          <a:p>
            <a:endParaRPr lang="en-US" baseline="0" dirty="0"/>
          </a:p>
          <a:p>
            <a:r>
              <a:rPr lang="en-US" baseline="0" dirty="0"/>
              <a:t>The only part of Kimber’s package that you have to pay for is </a:t>
            </a:r>
            <a:r>
              <a:rPr lang="en-US" baseline="0" dirty="0" err="1"/>
              <a:t>oXygenXML</a:t>
            </a:r>
            <a:r>
              <a:rPr lang="en-US" baseline="0" dirty="0"/>
              <a:t>, which is a highly regarded DITA authoring tool. We heard about it from George Bina at the Silicon Valley Chapter meeting in October 2014. </a:t>
            </a:r>
          </a:p>
          <a:p>
            <a:endParaRPr lang="en-US" baseline="0" dirty="0"/>
          </a:p>
          <a:p>
            <a:r>
              <a:rPr lang="en-US" baseline="0" dirty="0"/>
              <a:t>The links on the slide take you to Kimber’s posting and </a:t>
            </a:r>
            <a:r>
              <a:rPr lang="en-US" i="1" baseline="0" dirty="0"/>
              <a:t>DITA for small teams </a:t>
            </a:r>
            <a:r>
              <a:rPr lang="en-US" baseline="0" dirty="0"/>
              <a:t>project and to documentation of the DITA open toolkit, Jenkins, and </a:t>
            </a:r>
            <a:r>
              <a:rPr lang="en-US" baseline="0" dirty="0" err="1"/>
              <a:t>oXygenXML</a:t>
            </a:r>
            <a:r>
              <a:rPr lang="en-US" baseline="0" dirty="0"/>
              <a:t>.</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13</a:t>
            </a:fld>
            <a:endParaRPr lang="en-US"/>
          </a:p>
        </p:txBody>
      </p:sp>
    </p:spTree>
    <p:extLst>
      <p:ext uri="{BB962C8B-B14F-4D97-AF65-F5344CB8AC3E}">
        <p14:creationId xmlns:p14="http://schemas.microsoft.com/office/powerpoint/2010/main" val="1840967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Software is complex. Our docs are complex. And software and docs interact in many ways. An issue tracking system keeps track of all the issues that anyone notices. The most common ones</a:t>
            </a:r>
            <a:r>
              <a:rPr lang="en-US" baseline="0" dirty="0"/>
              <a:t> are oriented toward software development. Others – Zendesk, for example – are oriented toward support calls, but they all have the same general goal: keep the information together and ensure that the problem remains in view until it’s resolved.</a:t>
            </a:r>
          </a:p>
          <a:p>
            <a:endParaRPr lang="en-US" baseline="0" dirty="0"/>
          </a:p>
          <a:p>
            <a:r>
              <a:rPr lang="en-US" baseline="0" dirty="0"/>
              <a:t>Issue trackers often integrate with other tools, especially VCSs.</a:t>
            </a:r>
            <a:endParaRPr lang="en-US" dirty="0"/>
          </a:p>
          <a:p>
            <a:endParaRPr lang="en-US" dirty="0"/>
          </a:p>
          <a:p>
            <a:r>
              <a:rPr lang="en-US" dirty="0"/>
              <a:t>When a software problem arises, we may have to document the bug. When someone fixes a bug, the behavior of the product may change, requiring a change in documentation. Typically, someone creates a sub-issue specifically to track the required doc changes, and that sub-issue may be assigned to you.</a:t>
            </a:r>
          </a:p>
        </p:txBody>
      </p:sp>
      <p:sp>
        <p:nvSpPr>
          <p:cNvPr id="4" name="Slide Number Placeholder 3"/>
          <p:cNvSpPr>
            <a:spLocks noGrp="1"/>
          </p:cNvSpPr>
          <p:nvPr>
            <p:ph type="sldNum" sz="quarter" idx="10"/>
          </p:nvPr>
        </p:nvSpPr>
        <p:spPr/>
        <p:txBody>
          <a:bodyPr/>
          <a:lstStyle/>
          <a:p>
            <a:fld id="{7A460AF6-EC9E-46B2-A770-06DD71D2B4B6}" type="slidenum">
              <a:rPr lang="en-US" smtClean="0"/>
              <a:t>14</a:t>
            </a:fld>
            <a:endParaRPr lang="en-US"/>
          </a:p>
        </p:txBody>
      </p:sp>
    </p:spTree>
    <p:extLst>
      <p:ext uri="{BB962C8B-B14F-4D97-AF65-F5344CB8AC3E}">
        <p14:creationId xmlns:p14="http://schemas.microsoft.com/office/powerpoint/2010/main" val="3554704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you have a doc issue assigned to you. The workflow is simple, but to finish step 4, you may have to navigate through the tracking</a:t>
            </a:r>
            <a:r>
              <a:rPr lang="en-US" baseline="0" dirty="0"/>
              <a:t> system to read comments on other issues. The comments may be written by developers and assume knowledge of program internals. The comments may not be easy to understand. It may be hard to determine which parts of the information are relevant to the audience for your docs. The better your facility with the tracking system and the better your relationships with the developers writing comments or fixing the software, the more likely you are to produce useful documentation.</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15</a:t>
            </a:fld>
            <a:endParaRPr lang="en-US"/>
          </a:p>
        </p:txBody>
      </p:sp>
    </p:spTree>
    <p:extLst>
      <p:ext uri="{BB962C8B-B14F-4D97-AF65-F5344CB8AC3E}">
        <p14:creationId xmlns:p14="http://schemas.microsoft.com/office/powerpoint/2010/main" val="3569802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team you’re working with functions in an environment. If</a:t>
            </a:r>
            <a:r>
              <a:rPr lang="en-US" baseline="0" dirty="0"/>
              <a:t> you’re uncomfortable in the environment, you’ll have a harder time producing good docs.</a:t>
            </a:r>
          </a:p>
          <a:p>
            <a:endParaRPr lang="en-US" baseline="0" dirty="0"/>
          </a:p>
          <a:p>
            <a:r>
              <a:rPr lang="en-US" baseline="0" dirty="0"/>
              <a:t>Understand the process. It’s easy for writers to feel left out. Different development processes have different rhythms, different artifacts, different points of focus. Understanding and being sensitive to the team’s needs and priorities gives you the best chance of getting the help you need to produce good, timely documentation.</a:t>
            </a:r>
          </a:p>
          <a:p>
            <a:endParaRPr lang="en-US" baseline="0" dirty="0"/>
          </a:p>
          <a:p>
            <a:r>
              <a:rPr lang="en-US" baseline="0" dirty="0"/>
              <a:t>Inhabit the communication spaces. Different projects have different communication customs. There may be a mix of online chat, email, and wiki pages. The team may have conventions – perhaps unstated -- for which to use when. Learn and follow those conventions. The references slide has a link to Scott Berkun’s book about how they did it at Automattic, the company behind WordPress. They used IRC and blogs and occasional face-to-face team meetings. It’s a fun read.</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Doc review can be problematic. There are many formal systems for it, and some of them have good points you can incorporate, but in the end you have to do what works in your environment.</a:t>
            </a:r>
            <a:r>
              <a:rPr lang="en-US" dirty="0"/>
              <a:t> Give careful instructions about what you need – and don’t need – and when you need it. Don’t waste developers’ time, but let them know when their slow responses are blocking you.</a:t>
            </a:r>
          </a:p>
          <a:p>
            <a:endParaRPr lang="en-US" baseline="0" dirty="0"/>
          </a:p>
          <a:p>
            <a:r>
              <a:rPr lang="en-US" baseline="0" dirty="0"/>
              <a:t>Does any of this resonate with your experience?</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16</a:t>
            </a:fld>
            <a:endParaRPr lang="en-US"/>
          </a:p>
        </p:txBody>
      </p:sp>
    </p:spTree>
    <p:extLst>
      <p:ext uri="{BB962C8B-B14F-4D97-AF65-F5344CB8AC3E}">
        <p14:creationId xmlns:p14="http://schemas.microsoft.com/office/powerpoint/2010/main" val="114962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three references deal with VCSs. I’ve looked at them but not thoroughly.</a:t>
            </a:r>
          </a:p>
          <a:p>
            <a:endParaRPr lang="en-US" dirty="0"/>
          </a:p>
          <a:p>
            <a:r>
              <a:rPr lang="en-US" dirty="0"/>
              <a:t>The next three deal with issue tracking. The Wikipedia article is an exhaustive survey. I haven’t worked with Bugzilla, but it’s popular and worth looking into. JIRA</a:t>
            </a:r>
            <a:r>
              <a:rPr lang="en-US" baseline="0" dirty="0"/>
              <a:t> is an Atlassian product, and the link is </a:t>
            </a:r>
            <a:r>
              <a:rPr lang="en-US" baseline="0"/>
              <a:t>to Atlassian docs</a:t>
            </a:r>
            <a:r>
              <a:rPr lang="en-US" baseline="0" dirty="0"/>
              <a:t>.</a:t>
            </a:r>
          </a:p>
          <a:p>
            <a:endParaRPr lang="en-US" baseline="0" dirty="0"/>
          </a:p>
          <a:p>
            <a:r>
              <a:rPr lang="en-US" baseline="0" dirty="0"/>
              <a:t>The Scott Berkun book captures the flavor of working at a totally virtual company. It’s an inspiration to those of us who don’t like sitting in a cubicle all day.</a:t>
            </a:r>
          </a:p>
          <a:p>
            <a:endParaRPr lang="en-US" baseline="0" dirty="0"/>
          </a:p>
          <a:p>
            <a:r>
              <a:rPr lang="en-US" baseline="0" dirty="0"/>
              <a:t>And finally, here’s my email address, in case you have comments or corrections.</a:t>
            </a:r>
          </a:p>
        </p:txBody>
      </p:sp>
      <p:sp>
        <p:nvSpPr>
          <p:cNvPr id="4" name="Slide Number Placeholder 3"/>
          <p:cNvSpPr>
            <a:spLocks noGrp="1"/>
          </p:cNvSpPr>
          <p:nvPr>
            <p:ph type="sldNum" sz="quarter" idx="10"/>
          </p:nvPr>
        </p:nvSpPr>
        <p:spPr/>
        <p:txBody>
          <a:bodyPr/>
          <a:lstStyle/>
          <a:p>
            <a:fld id="{7A460AF6-EC9E-46B2-A770-06DD71D2B4B6}" type="slidenum">
              <a:rPr lang="en-US" smtClean="0"/>
              <a:t>17</a:t>
            </a:fld>
            <a:endParaRPr lang="en-US"/>
          </a:p>
        </p:txBody>
      </p:sp>
    </p:spTree>
    <p:extLst>
      <p:ext uri="{BB962C8B-B14F-4D97-AF65-F5344CB8AC3E}">
        <p14:creationId xmlns:p14="http://schemas.microsoft.com/office/powerpoint/2010/main" val="3072687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a:t>
            </a:r>
            <a:r>
              <a:rPr lang="en-US" baseline="0" dirty="0"/>
              <a:t> that, only a little smaller and at the bottom.</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2</a:t>
            </a:fld>
            <a:endParaRPr lang="en-US"/>
          </a:p>
        </p:txBody>
      </p:sp>
    </p:spTree>
    <p:extLst>
      <p:ext uri="{BB962C8B-B14F-4D97-AF65-F5344CB8AC3E}">
        <p14:creationId xmlns:p14="http://schemas.microsoft.com/office/powerpoint/2010/main" val="379040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write for an audience of developers. I understand that audience because of my background.</a:t>
            </a:r>
          </a:p>
          <a:p>
            <a:endParaRPr lang="en-US" dirty="0"/>
          </a:p>
          <a:p>
            <a:r>
              <a:rPr lang="en-US" dirty="0"/>
              <a:t>By the time I graduated from high school, I knew I wanted to study mathematics., which I did</a:t>
            </a:r>
            <a:r>
              <a:rPr lang="en-US" baseline="0" dirty="0"/>
              <a:t> </a:t>
            </a:r>
            <a:r>
              <a:rPr lang="en-US" dirty="0"/>
              <a:t>at RPI and then in graduate school at UC Berkeley.</a:t>
            </a:r>
            <a:r>
              <a:rPr lang="en-US" baseline="0" dirty="0"/>
              <a:t> My PhD thesis is titled </a:t>
            </a:r>
            <a:r>
              <a:rPr lang="en-US" i="1" baseline="0" dirty="0"/>
              <a:t>Simple Algebras and Relative Galois Cohomology</a:t>
            </a:r>
            <a:r>
              <a:rPr lang="en-US" baseline="0" dirty="0"/>
              <a:t>. I don’t remember what that means.</a:t>
            </a:r>
          </a:p>
          <a:p>
            <a:endParaRPr lang="en-US" baseline="0" dirty="0"/>
          </a:p>
          <a:p>
            <a:r>
              <a:rPr lang="en-US" baseline="0" dirty="0"/>
              <a:t>Because of a dispute with my first thesis adviser, I got a full time job as a computer programmer while finishing my thesis and stayed with programming after I finished.</a:t>
            </a:r>
            <a:endParaRPr lang="en-US" dirty="0"/>
          </a:p>
          <a:p>
            <a:endParaRPr lang="en-US" dirty="0"/>
          </a:p>
          <a:p>
            <a:r>
              <a:rPr lang="en-US" dirty="0"/>
              <a:t>I spent 15 years as a developer and development manager. I then wrote two computer books and spent a decade</a:t>
            </a:r>
            <a:r>
              <a:rPr lang="en-US" baseline="0" dirty="0"/>
              <a:t> doing technical and strategic marketing in the semiconductor industry.</a:t>
            </a:r>
          </a:p>
          <a:p>
            <a:endParaRPr lang="en-US" baseline="0" dirty="0"/>
          </a:p>
          <a:p>
            <a:r>
              <a:rPr lang="en-US" dirty="0"/>
              <a:t>For the last 20+</a:t>
            </a:r>
            <a:r>
              <a:rPr lang="en-US" baseline="0" dirty="0"/>
              <a:t> years, I’ve been deeply immersed in the culture of technical writing, so I understand what writers are trying to do and why they have trouble doing it.</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3</a:t>
            </a:fld>
            <a:endParaRPr lang="en-US"/>
          </a:p>
        </p:txBody>
      </p:sp>
    </p:spTree>
    <p:extLst>
      <p:ext uri="{BB962C8B-B14F-4D97-AF65-F5344CB8AC3E}">
        <p14:creationId xmlns:p14="http://schemas.microsoft.com/office/powerpoint/2010/main" val="2964413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highly simplified view showing the parallels between what technical writers and developers do.</a:t>
            </a:r>
          </a:p>
          <a:p>
            <a:endParaRPr lang="en-US" dirty="0"/>
          </a:p>
          <a:p>
            <a:r>
              <a:rPr lang="en-US" dirty="0"/>
              <a:t>The people who conceive</a:t>
            </a:r>
            <a:r>
              <a:rPr lang="en-US" baseline="0" dirty="0"/>
              <a:t> the projects we work on may be visionaries, but when it comes down to building something that works more or less as the designers envisioned it, developers do most of the work. What writers do is similar enough that we can leverage development tools to reduce the semantic gap, impedance mismatch, or whatever you want to call the problems that writers have working with developers. To the extent possible we must function as members of the development team. That starts with becoming comfortable in the environment the development team lives in.</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4</a:t>
            </a:fld>
            <a:endParaRPr lang="en-US"/>
          </a:p>
        </p:txBody>
      </p:sp>
    </p:spTree>
    <p:extLst>
      <p:ext uri="{BB962C8B-B14F-4D97-AF65-F5344CB8AC3E}">
        <p14:creationId xmlns:p14="http://schemas.microsoft.com/office/powerpoint/2010/main" val="364471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it will be otherwise someday, but files are at the heart of everything we do. Developers store their source code in files. Writers store their text and images in files. We have a whole slew of files to keep track of</a:t>
            </a:r>
            <a:r>
              <a:rPr lang="en-US" baseline="0" dirty="0"/>
              <a:t> for each development project, and when we try to support separate versions of a product, complexity grows. VCSs help us keep track of all those versions. Most use projects and branches to simplify things a bit.</a:t>
            </a:r>
          </a:p>
          <a:p>
            <a:endParaRPr lang="en-US" baseline="0" dirty="0"/>
          </a:p>
          <a:p>
            <a:r>
              <a:rPr lang="en-US" baseline="0" dirty="0"/>
              <a:t>VCSs provide a basic set of functions – checking files in and out, merging changes, and comparing versions. More about that later. Sometimes they integrate with other tools (for example, an XML editor).</a:t>
            </a:r>
          </a:p>
          <a:p>
            <a:endParaRPr lang="en-US" baseline="0" dirty="0"/>
          </a:p>
          <a:p>
            <a:r>
              <a:rPr lang="en-US" baseline="0" dirty="0"/>
              <a:t>We have writing techniques that require large numbers of small files that we can mix and match. For a while we can get by on file naming conventions and folder hierarchies,  but we soon outgrow that approach and need some sort of metadata-based management system. VCSs don’t provide the necessary support, but can help with keeping track of all the files and versions. If things get too complex, you may need a component content management system.</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5</a:t>
            </a:fld>
            <a:endParaRPr lang="en-US"/>
          </a:p>
        </p:txBody>
      </p:sp>
    </p:spTree>
    <p:extLst>
      <p:ext uri="{BB962C8B-B14F-4D97-AF65-F5344CB8AC3E}">
        <p14:creationId xmlns:p14="http://schemas.microsoft.com/office/powerpoint/2010/main" val="986736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general idea with all repos is that they keep a master copy and you have a local copy. You want the local copy to stay in sync with the master, but you don’t want your work to mess up the master irretrievably. </a:t>
            </a:r>
          </a:p>
          <a:p>
            <a:endParaRPr lang="en-US" dirty="0"/>
          </a:p>
          <a:p>
            <a:r>
              <a:rPr lang="en-US" dirty="0"/>
              <a:t>Committing a change is a formal process,</a:t>
            </a:r>
            <a:r>
              <a:rPr lang="en-US" baseline="0" dirty="0"/>
              <a:t> and </a:t>
            </a:r>
            <a:r>
              <a:rPr lang="en-US" dirty="0"/>
              <a:t>the VCS</a:t>
            </a:r>
            <a:r>
              <a:rPr lang="en-US" baseline="0" dirty="0"/>
              <a:t> keeps enough information to undo it</a:t>
            </a:r>
            <a:r>
              <a:rPr lang="en-US" dirty="0"/>
              <a:t>. You must document why you</a:t>
            </a:r>
            <a:r>
              <a:rPr lang="en-US" baseline="0" dirty="0"/>
              <a:t> changed the committed files. </a:t>
            </a:r>
          </a:p>
          <a:p>
            <a:endParaRPr lang="en-US" baseline="0" dirty="0"/>
          </a:p>
          <a:p>
            <a:r>
              <a:rPr lang="en-US" baseline="0" dirty="0"/>
              <a:t>In some development environments you can’t commit a file without additional verification, like a successful build followed by a battery of tests. Generally, writers don’t need to do that, though if you work in the code – on Javadoc for example – you might run into that. You too can feel the peer disapproval when you break the build!</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6</a:t>
            </a:fld>
            <a:endParaRPr lang="en-US"/>
          </a:p>
        </p:txBody>
      </p:sp>
    </p:spTree>
    <p:extLst>
      <p:ext uri="{BB962C8B-B14F-4D97-AF65-F5344CB8AC3E}">
        <p14:creationId xmlns:p14="http://schemas.microsoft.com/office/powerpoint/2010/main" val="1208857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
            </a:r>
            <a:r>
              <a:rPr lang="en-US" baseline="0" dirty="0"/>
              <a:t> different people work on the same file, then they might interfere with each other’s work. One way to prevent this is to allow only one person to work on a file at a time. That’s called pessimistic locking. While you’re working on the file, people can still read the master (which doesn’t have your changes yet), but they can’t modify it. Pessimistic locking can be highly inefficient.</a:t>
            </a:r>
          </a:p>
          <a:p>
            <a:endParaRPr lang="en-US" baseline="0" dirty="0"/>
          </a:p>
          <a:p>
            <a:r>
              <a:rPr lang="en-US" baseline="0" dirty="0"/>
              <a:t>In most cases different people can work on the same file, and their changes don’t conflict. So John checks out a file. Then Mary checks out the same file, modifies it, and checks it back in. John makes his changes, and when he wants to check his version in, that’s where merging comes in.</a:t>
            </a:r>
          </a:p>
          <a:p>
            <a:endParaRPr lang="en-US" baseline="0" dirty="0"/>
          </a:p>
          <a:p>
            <a:r>
              <a:rPr lang="en-US" baseline="0" dirty="0"/>
              <a:t>If you’re working with files (for example FrameMaker or Word) that aren’t purely text based, the VCS typically has no way to merge the two sets of changes, but for text-based files (program code or XML-based docs, for example), it’s usually no problem. The VCS can often do it automatically, and when it can’t, it asks John to look for potential conflicts between his changes and Mary’s and resolve them.</a:t>
            </a:r>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7</a:t>
            </a:fld>
            <a:endParaRPr lang="en-US"/>
          </a:p>
        </p:txBody>
      </p:sp>
    </p:spTree>
    <p:extLst>
      <p:ext uri="{BB962C8B-B14F-4D97-AF65-F5344CB8AC3E}">
        <p14:creationId xmlns:p14="http://schemas.microsoft.com/office/powerpoint/2010/main" val="3830901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John’s workflow. When he gets to step 3, the VCS notices that his changed file is based on an earlier version, because Mary’s is now the latest. If there is no overlap between his changes and Mary’s he’s in the clear. If there is overlap, the VCS can show John’s and Mary’s versions simultaneously and ask John to resolve the differences.</a:t>
            </a:r>
          </a:p>
        </p:txBody>
      </p:sp>
      <p:sp>
        <p:nvSpPr>
          <p:cNvPr id="4" name="Slide Number Placeholder 3"/>
          <p:cNvSpPr>
            <a:spLocks noGrp="1"/>
          </p:cNvSpPr>
          <p:nvPr>
            <p:ph type="sldNum" sz="quarter" idx="10"/>
          </p:nvPr>
        </p:nvSpPr>
        <p:spPr/>
        <p:txBody>
          <a:bodyPr/>
          <a:lstStyle/>
          <a:p>
            <a:fld id="{7A460AF6-EC9E-46B2-A770-06DD71D2B4B6}" type="slidenum">
              <a:rPr lang="en-US" smtClean="0"/>
              <a:t>8</a:t>
            </a:fld>
            <a:endParaRPr lang="en-US"/>
          </a:p>
        </p:txBody>
      </p:sp>
    </p:spTree>
    <p:extLst>
      <p:ext uri="{BB962C8B-B14F-4D97-AF65-F5344CB8AC3E}">
        <p14:creationId xmlns:p14="http://schemas.microsoft.com/office/powerpoint/2010/main" val="2129201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a:t>
            </a:r>
            <a:r>
              <a:rPr lang="en-US" baseline="0" dirty="0"/>
              <a:t> well-known VCSs, except for Git, use a central repository. You must be connected to that repository’s server to do anything.</a:t>
            </a:r>
          </a:p>
          <a:p>
            <a:endParaRPr lang="en-US" baseline="0" dirty="0"/>
          </a:p>
          <a:p>
            <a:r>
              <a:rPr lang="en-US" baseline="0" dirty="0"/>
              <a:t>Git, modeled on </a:t>
            </a:r>
            <a:r>
              <a:rPr lang="en-US" baseline="0" dirty="0" err="1"/>
              <a:t>BitKeeper</a:t>
            </a:r>
            <a:r>
              <a:rPr lang="en-US" baseline="0" dirty="0"/>
              <a:t>, was developed by and under the direction of Linus Torvalds to help manage the huge Linux kernel code base. The distributed aspect of Git allows easy backup and avoids the politics of who can write to the master. People can have their own copy and do what they please in it and negotiate about merging their changes into the main line later. Torvalds says he does many merges per day, so he wanted that to be fast. </a:t>
            </a:r>
          </a:p>
          <a:p>
            <a:endParaRPr lang="en-US" baseline="0" dirty="0"/>
          </a:p>
          <a:p>
            <a:r>
              <a:rPr lang="en-US" baseline="0" dirty="0"/>
              <a:t>You get a Git-based project by cloning a repo. When you do so, the repo you cloned from becomes “origin,” though you can have other remotes as well.</a:t>
            </a:r>
          </a:p>
          <a:p>
            <a:endParaRPr lang="en-US" baseline="0" dirty="0"/>
          </a:p>
          <a:p>
            <a:r>
              <a:rPr lang="en-US" baseline="0" dirty="0"/>
              <a:t>Git’s conceptual model and basic entities are not easy to understand, so as with Word, people figure out how to do what they need to and try to stay on that narrow path through the mine field. </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GitHub is a website that supports using Git in this way. Many open source projects use Git. </a:t>
            </a:r>
          </a:p>
          <a:p>
            <a:endParaRPr lang="en-US" dirty="0"/>
          </a:p>
        </p:txBody>
      </p:sp>
      <p:sp>
        <p:nvSpPr>
          <p:cNvPr id="4" name="Slide Number Placeholder 3"/>
          <p:cNvSpPr>
            <a:spLocks noGrp="1"/>
          </p:cNvSpPr>
          <p:nvPr>
            <p:ph type="sldNum" sz="quarter" idx="10"/>
          </p:nvPr>
        </p:nvSpPr>
        <p:spPr/>
        <p:txBody>
          <a:bodyPr/>
          <a:lstStyle/>
          <a:p>
            <a:fld id="{7A460AF6-EC9E-46B2-A770-06DD71D2B4B6}" type="slidenum">
              <a:rPr lang="en-US" smtClean="0"/>
              <a:t>9</a:t>
            </a:fld>
            <a:endParaRPr lang="en-US"/>
          </a:p>
        </p:txBody>
      </p:sp>
    </p:spTree>
    <p:extLst>
      <p:ext uri="{BB962C8B-B14F-4D97-AF65-F5344CB8AC3E}">
        <p14:creationId xmlns:p14="http://schemas.microsoft.com/office/powerpoint/2010/main" val="3876962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8/14/2019</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8/14/2019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8/14/2019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8/14/2019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8/14/2019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8/14/2019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8/14/2019</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8/14/2019</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rmacros-xml-rants.blogspot.com/2014/01/dita-without-cms-tools-for-small-teams.html" TargetMode="External"/><Relationship Id="rId7" Type="http://schemas.openxmlformats.org/officeDocument/2006/relationships/hyperlink" Target="https://www.oxygenxml.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jenkins-ci.org/" TargetMode="External"/><Relationship Id="rId5" Type="http://schemas.openxmlformats.org/officeDocument/2006/relationships/hyperlink" Target="http://www.dita-ot.org/" TargetMode="External"/><Relationship Id="rId4" Type="http://schemas.openxmlformats.org/officeDocument/2006/relationships/hyperlink" Target="http://www.dita-for-small-teams.org/"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bmo.readthedocs.org/en/latest/" TargetMode="External"/><Relationship Id="rId3" Type="http://schemas.openxmlformats.org/officeDocument/2006/relationships/hyperlink" Target="http://www.atlassian.com/git/tutorials/" TargetMode="External"/><Relationship Id="rId7" Type="http://schemas.openxmlformats.org/officeDocument/2006/relationships/hyperlink" Target="https://confluence.atlassian.com/jira/jira-documentation-1556.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en.wikipedia.org/wiki/Issue_tracking_system" TargetMode="External"/><Relationship Id="rId5" Type="http://schemas.openxmlformats.org/officeDocument/2006/relationships/hyperlink" Target="http://svnbook.red-bean.com/" TargetMode="External"/><Relationship Id="rId10" Type="http://schemas.openxmlformats.org/officeDocument/2006/relationships/hyperlink" Target="mailto:xrmxrm@gmail.com" TargetMode="External"/><Relationship Id="rId4" Type="http://schemas.openxmlformats.org/officeDocument/2006/relationships/hyperlink" Target="https://www.perforce.com/resources/tutorials" TargetMode="External"/><Relationship Id="rId9" Type="http://schemas.openxmlformats.org/officeDocument/2006/relationships/hyperlink" Target="http://scottberkun.com/yearwithoutpant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Version Control, Writers, and Workflows</a:t>
            </a:r>
          </a:p>
        </p:txBody>
      </p:sp>
      <p:sp>
        <p:nvSpPr>
          <p:cNvPr id="3" name="Subtitle 2"/>
          <p:cNvSpPr>
            <a:spLocks noGrp="1"/>
          </p:cNvSpPr>
          <p:nvPr>
            <p:ph type="subTitle" idx="1"/>
          </p:nvPr>
        </p:nvSpPr>
        <p:spPr/>
        <p:txBody>
          <a:bodyPr>
            <a:normAutofit fontScale="92500" lnSpcReduction="20000"/>
          </a:bodyPr>
          <a:lstStyle/>
          <a:p>
            <a:r>
              <a:rPr lang="en-US" dirty="0"/>
              <a:t>Using development processes and tools to swim with the current, not against it</a:t>
            </a:r>
            <a:br>
              <a:rPr lang="en-US" dirty="0"/>
            </a:br>
            <a:br>
              <a:rPr lang="en-US" dirty="0"/>
            </a:br>
            <a:r>
              <a:rPr lang="en-US" dirty="0"/>
              <a:t>Richard Mateosian	Berkeley STC 	Aug 14, 2019	</a:t>
            </a:r>
          </a:p>
        </p:txBody>
      </p:sp>
    </p:spTree>
    <p:extLst>
      <p:ext uri="{BB962C8B-B14F-4D97-AF65-F5344CB8AC3E}">
        <p14:creationId xmlns:p14="http://schemas.microsoft.com/office/powerpoint/2010/main" val="47418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Easy Branching Makes Git Special</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Branching has low overhead.</a:t>
            </a:r>
          </a:p>
          <a:p>
            <a:pPr>
              <a:buFont typeface="Arial" panose="020B0604020202020204" pitchFamily="34" charset="0"/>
              <a:buChar char="•"/>
            </a:pPr>
            <a:r>
              <a:rPr lang="en-US" dirty="0"/>
              <a:t>Branching enables all repo ops, but keeps changes separate.</a:t>
            </a:r>
          </a:p>
          <a:p>
            <a:pPr>
              <a:buFont typeface="Arial" panose="020B0604020202020204" pitchFamily="34" charset="0"/>
              <a:buChar char="•"/>
            </a:pPr>
            <a:r>
              <a:rPr lang="en-US" dirty="0"/>
              <a:t>Pull request provides review mechanism.</a:t>
            </a:r>
          </a:p>
          <a:p>
            <a:pPr>
              <a:buFont typeface="Arial" panose="020B0604020202020204" pitchFamily="34" charset="0"/>
              <a:buChar char="•"/>
            </a:pPr>
            <a:r>
              <a:rPr lang="en-US" dirty="0"/>
              <a:t>Pull operation merges changes into main branch.</a:t>
            </a:r>
          </a:p>
        </p:txBody>
      </p:sp>
    </p:spTree>
    <p:extLst>
      <p:ext uri="{BB962C8B-B14F-4D97-AF65-F5344CB8AC3E}">
        <p14:creationId xmlns:p14="http://schemas.microsoft.com/office/powerpoint/2010/main" val="2263187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Pull Requests are Git’s Review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Git branches enable you to develop independently.</a:t>
            </a:r>
          </a:p>
          <a:p>
            <a:pPr>
              <a:buFont typeface="Arial" panose="020B0604020202020204" pitchFamily="34" charset="0"/>
              <a:buChar char="•"/>
            </a:pPr>
            <a:r>
              <a:rPr lang="en-US" dirty="0"/>
              <a:t>A pull request says, “please pull my branch into the master.”</a:t>
            </a:r>
          </a:p>
          <a:p>
            <a:pPr>
              <a:buFont typeface="Arial" panose="020B0604020202020204" pitchFamily="34" charset="0"/>
              <a:buChar char="•"/>
            </a:pPr>
            <a:r>
              <a:rPr lang="en-US" dirty="0"/>
              <a:t>GitHub manages review comments and responses. </a:t>
            </a:r>
          </a:p>
        </p:txBody>
      </p:sp>
    </p:spTree>
    <p:extLst>
      <p:ext uri="{BB962C8B-B14F-4D97-AF65-F5344CB8AC3E}">
        <p14:creationId xmlns:p14="http://schemas.microsoft.com/office/powerpoint/2010/main" val="1664012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Git Branching Workflow</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dirty="0"/>
              <a:t>Create a branch &amp; track it on the origin repo.</a:t>
            </a:r>
          </a:p>
          <a:p>
            <a:pPr marL="457200" indent="-457200">
              <a:buFont typeface="+mj-lt"/>
              <a:buAutoNum type="arabicPeriod"/>
            </a:pPr>
            <a:r>
              <a:rPr lang="en-US" dirty="0"/>
              <a:t>Make and test changes locally. </a:t>
            </a:r>
          </a:p>
          <a:p>
            <a:pPr marL="457200" indent="-457200">
              <a:buFont typeface="+mj-lt"/>
              <a:buAutoNum type="arabicPeriod"/>
            </a:pPr>
            <a:r>
              <a:rPr lang="en-US" dirty="0"/>
              <a:t>Sync local with origin &amp; issue a pull request.</a:t>
            </a:r>
            <a:endParaRPr lang="en-US" i="1" dirty="0"/>
          </a:p>
          <a:p>
            <a:pPr marL="457200" indent="-457200">
              <a:buFont typeface="+mj-lt"/>
              <a:buAutoNum type="arabicPeriod"/>
            </a:pPr>
            <a:r>
              <a:rPr lang="en-US" dirty="0"/>
              <a:t>Submitter and reviewers interact until everyone says LGTM (looks good to me).</a:t>
            </a:r>
          </a:p>
          <a:p>
            <a:pPr marL="457200" indent="-457200">
              <a:buFont typeface="+mj-lt"/>
              <a:buAutoNum type="arabicPeriod"/>
            </a:pPr>
            <a:r>
              <a:rPr lang="en-US" dirty="0"/>
              <a:t>An authorized user (could be you) merges your branch into the master. </a:t>
            </a:r>
          </a:p>
          <a:p>
            <a:pPr marL="457200" indent="-457200">
              <a:buFont typeface="+mj-lt"/>
              <a:buAutoNum type="arabicPeriod"/>
            </a:pPr>
            <a:r>
              <a:rPr lang="en-US" dirty="0"/>
              <a:t>You delete your branch.</a:t>
            </a:r>
          </a:p>
          <a:p>
            <a:pPr marL="0" indent="0">
              <a:buNone/>
            </a:pPr>
            <a:endParaRPr lang="en-US" b="1" dirty="0"/>
          </a:p>
          <a:p>
            <a:pPr marL="0" indent="0">
              <a:buNone/>
            </a:pPr>
            <a:r>
              <a:rPr lang="en-US" sz="3600" b="1" dirty="0"/>
              <a:t>Share Your Experience.</a:t>
            </a:r>
          </a:p>
        </p:txBody>
      </p:sp>
    </p:spTree>
    <p:extLst>
      <p:ext uri="{BB962C8B-B14F-4D97-AF65-F5344CB8AC3E}">
        <p14:creationId xmlns:p14="http://schemas.microsoft.com/office/powerpoint/2010/main" val="2657978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Aside: DITA for Small (Impecunious) Teams</a:t>
            </a:r>
          </a:p>
        </p:txBody>
      </p:sp>
      <p:sp>
        <p:nvSpPr>
          <p:cNvPr id="3" name="Content Placeholder 2"/>
          <p:cNvSpPr>
            <a:spLocks noGrp="1"/>
          </p:cNvSpPr>
          <p:nvPr>
            <p:ph idx="1"/>
          </p:nvPr>
        </p:nvSpPr>
        <p:spPr>
          <a:xfrm>
            <a:off x="676656" y="2011680"/>
            <a:ext cx="10753725" cy="4495446"/>
          </a:xfrm>
        </p:spPr>
        <p:txBody>
          <a:bodyPr>
            <a:normAutofit lnSpcReduction="10000"/>
          </a:bodyPr>
          <a:lstStyle/>
          <a:p>
            <a:r>
              <a:rPr lang="en-US" dirty="0"/>
              <a:t>Eliot Kimber, author of </a:t>
            </a:r>
            <a:r>
              <a:rPr lang="en-US" i="1" dirty="0"/>
              <a:t>DITA for Practitioners</a:t>
            </a:r>
            <a:r>
              <a:rPr lang="en-US" dirty="0"/>
              <a:t>, suggests using</a:t>
            </a:r>
          </a:p>
          <a:p>
            <a:pPr>
              <a:buFont typeface="Arial" panose="020B0604020202020204" pitchFamily="34" charset="0"/>
              <a:buChar char="•"/>
            </a:pPr>
            <a:r>
              <a:rPr lang="en-US" dirty="0"/>
              <a:t>Git for managing content.</a:t>
            </a:r>
          </a:p>
          <a:p>
            <a:pPr>
              <a:buFont typeface="Arial" panose="020B0604020202020204" pitchFamily="34" charset="0"/>
              <a:buChar char="•"/>
            </a:pPr>
            <a:r>
              <a:rPr lang="en-US" dirty="0"/>
              <a:t>DITA Open Toolkit for generating output.</a:t>
            </a:r>
          </a:p>
          <a:p>
            <a:pPr>
              <a:buFont typeface="Arial" panose="020B0604020202020204" pitchFamily="34" charset="0"/>
              <a:buChar char="•"/>
            </a:pPr>
            <a:r>
              <a:rPr lang="en-US" dirty="0"/>
              <a:t>Jenkins (was Hudson) for automating processing.</a:t>
            </a:r>
          </a:p>
          <a:p>
            <a:pPr>
              <a:buFont typeface="Arial" panose="020B0604020202020204" pitchFamily="34" charset="0"/>
              <a:buChar char="•"/>
            </a:pPr>
            <a:r>
              <a:rPr lang="en-US" dirty="0" err="1"/>
              <a:t>oXygenXML</a:t>
            </a:r>
            <a:r>
              <a:rPr lang="en-US" dirty="0"/>
              <a:t> for editing and producing output locally.</a:t>
            </a:r>
          </a:p>
          <a:p>
            <a:pPr marL="0" indent="0">
              <a:buNone/>
            </a:pPr>
            <a:r>
              <a:rPr lang="en-US" dirty="0"/>
              <a:t>Links: </a:t>
            </a:r>
            <a:r>
              <a:rPr lang="en-US" dirty="0">
                <a:hlinkClick r:id="rId3"/>
              </a:rPr>
              <a:t>drmacros-xml-rants.blogspot.com/2014/01/dita-without-cms-tools-for-small-teams.html</a:t>
            </a:r>
            <a:r>
              <a:rPr lang="en-US" dirty="0"/>
              <a:t>,  </a:t>
            </a:r>
            <a:r>
              <a:rPr lang="en-US" dirty="0">
                <a:hlinkClick r:id="rId4"/>
              </a:rPr>
              <a:t>www.dita-for-small-teams.org</a:t>
            </a:r>
            <a:r>
              <a:rPr lang="en-US" dirty="0"/>
              <a:t>, </a:t>
            </a:r>
            <a:r>
              <a:rPr lang="en-US" dirty="0">
                <a:hlinkClick r:id="rId5"/>
              </a:rPr>
              <a:t>www.dita-ot.org</a:t>
            </a:r>
            <a:r>
              <a:rPr lang="en-US" dirty="0"/>
              <a:t>, </a:t>
            </a:r>
            <a:r>
              <a:rPr lang="en-US" dirty="0">
                <a:hlinkClick r:id="rId6"/>
              </a:rPr>
              <a:t>jenkins-ci.org</a:t>
            </a:r>
            <a:r>
              <a:rPr lang="en-US" dirty="0"/>
              <a:t>, </a:t>
            </a:r>
            <a:r>
              <a:rPr lang="en-US" dirty="0">
                <a:hlinkClick r:id="rId7"/>
              </a:rPr>
              <a:t>www.oxygenxml.com</a:t>
            </a:r>
            <a:endParaRPr lang="en-US" dirty="0"/>
          </a:p>
          <a:p>
            <a:pPr marL="0" indent="0">
              <a:buNone/>
            </a:pPr>
            <a:endParaRPr lang="en-US" sz="2600" b="1" dirty="0"/>
          </a:p>
          <a:p>
            <a:pPr marL="0" indent="0">
              <a:buNone/>
            </a:pPr>
            <a:r>
              <a:rPr lang="en-US" sz="3900" b="1" dirty="0"/>
              <a:t>Share Your Experience.</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24457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Tracking Issues Requires an Issue Tracker</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Software systems and their documentation are complex. Keeping track of details is essential.</a:t>
            </a:r>
          </a:p>
          <a:p>
            <a:pPr>
              <a:buFont typeface="Arial" panose="020B0604020202020204" pitchFamily="34" charset="0"/>
              <a:buChar char="•"/>
            </a:pPr>
            <a:r>
              <a:rPr lang="en-US" dirty="0"/>
              <a:t>Issue trackers (JIRA, Bugzilla, and dozens of others) keep and organize information about tasks, defects, and the conversations that arise around them.</a:t>
            </a:r>
          </a:p>
          <a:p>
            <a:pPr>
              <a:buFont typeface="Arial" panose="020B0604020202020204" pitchFamily="34" charset="0"/>
              <a:buChar char="•"/>
            </a:pPr>
            <a:r>
              <a:rPr lang="en-US" dirty="0"/>
              <a:t>Trackers have different slants: general purpose, software development, customer tickets, and so forth.</a:t>
            </a:r>
          </a:p>
          <a:p>
            <a:pPr>
              <a:buFont typeface="Arial" panose="020B0604020202020204" pitchFamily="34" charset="0"/>
              <a:buChar char="•"/>
            </a:pPr>
            <a:r>
              <a:rPr lang="en-US" dirty="0"/>
              <a:t>Many trackers integrate with other tools.</a:t>
            </a:r>
          </a:p>
        </p:txBody>
      </p:sp>
    </p:spTree>
    <p:extLst>
      <p:ext uri="{BB962C8B-B14F-4D97-AF65-F5344CB8AC3E}">
        <p14:creationId xmlns:p14="http://schemas.microsoft.com/office/powerpoint/2010/main" val="1668091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 Tracking Workflow</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a:t>Someone reports an issue.</a:t>
            </a:r>
          </a:p>
          <a:p>
            <a:pPr marL="457200" indent="-457200">
              <a:buFont typeface="+mj-lt"/>
              <a:buAutoNum type="arabicPeriod"/>
            </a:pPr>
            <a:r>
              <a:rPr lang="en-US" dirty="0"/>
              <a:t>People comment.</a:t>
            </a:r>
          </a:p>
          <a:p>
            <a:pPr marL="457200" indent="-457200">
              <a:buFont typeface="+mj-lt"/>
              <a:buAutoNum type="arabicPeriod"/>
            </a:pPr>
            <a:r>
              <a:rPr lang="en-US" dirty="0"/>
              <a:t>Someone (or some process) assigns the issue to you.</a:t>
            </a:r>
          </a:p>
          <a:p>
            <a:pPr marL="457200" indent="-457200">
              <a:buFont typeface="+mj-lt"/>
              <a:buAutoNum type="arabicPeriod"/>
            </a:pPr>
            <a:r>
              <a:rPr lang="en-US" dirty="0"/>
              <a:t>You make changes and others review and comment.</a:t>
            </a:r>
          </a:p>
          <a:p>
            <a:pPr marL="457200" indent="-457200">
              <a:buFont typeface="+mj-lt"/>
              <a:buAutoNum type="arabicPeriod"/>
            </a:pPr>
            <a:r>
              <a:rPr lang="en-US" dirty="0"/>
              <a:t>Designated reviewer closes the issue.</a:t>
            </a:r>
          </a:p>
          <a:p>
            <a:pPr marL="0" indent="0">
              <a:buNone/>
            </a:pPr>
            <a:endParaRPr lang="en-US" b="1" dirty="0"/>
          </a:p>
          <a:p>
            <a:pPr marL="0" indent="0">
              <a:buNone/>
            </a:pPr>
            <a:r>
              <a:rPr lang="en-US" sz="3600" b="1" dirty="0"/>
              <a:t>Share Your Experience.</a:t>
            </a:r>
          </a:p>
          <a:p>
            <a:endParaRPr lang="en-US" dirty="0"/>
          </a:p>
        </p:txBody>
      </p:sp>
    </p:spTree>
    <p:extLst>
      <p:ext uri="{BB962C8B-B14F-4D97-AF65-F5344CB8AC3E}">
        <p14:creationId xmlns:p14="http://schemas.microsoft.com/office/powerpoint/2010/main" val="2798742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Part of the Team</a:t>
            </a:r>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b="1" dirty="0"/>
              <a:t>Understand the process</a:t>
            </a:r>
            <a:r>
              <a:rPr lang="en-US" dirty="0"/>
              <a:t> you’re part of – even if you don’t seem to be part of it.</a:t>
            </a:r>
          </a:p>
          <a:p>
            <a:pPr>
              <a:buFont typeface="Arial" panose="020B0604020202020204" pitchFamily="34" charset="0"/>
              <a:buChar char="•"/>
            </a:pPr>
            <a:r>
              <a:rPr lang="en-US" dirty="0"/>
              <a:t> </a:t>
            </a:r>
            <a:r>
              <a:rPr lang="en-US" b="1" dirty="0"/>
              <a:t>Inhabit the communication spaces:</a:t>
            </a:r>
            <a:r>
              <a:rPr lang="en-US" dirty="0"/>
              <a:t> online chat, project wiki, relevant email lists, issue tracker, even the code if necessary.</a:t>
            </a:r>
          </a:p>
          <a:p>
            <a:pPr>
              <a:buFont typeface="Arial" panose="020B0604020202020204" pitchFamily="34" charset="0"/>
              <a:buChar char="•"/>
            </a:pPr>
            <a:r>
              <a:rPr lang="en-US" b="1" dirty="0"/>
              <a:t>Understand tribal customs: </a:t>
            </a:r>
            <a:r>
              <a:rPr lang="en-US" dirty="0"/>
              <a:t>use the communication spaces the way others use them.</a:t>
            </a:r>
          </a:p>
          <a:p>
            <a:pPr>
              <a:buFont typeface="Arial" panose="020B0604020202020204" pitchFamily="34" charset="0"/>
              <a:buChar char="•"/>
            </a:pPr>
            <a:r>
              <a:rPr lang="en-US" b="1" dirty="0"/>
              <a:t>Take charge of doc review: </a:t>
            </a:r>
            <a:r>
              <a:rPr lang="en-US" dirty="0"/>
              <a:t>make it efficient. Don’t waste developers’ time.</a:t>
            </a:r>
          </a:p>
          <a:p>
            <a:pPr marL="0" indent="0">
              <a:buNone/>
            </a:pPr>
            <a:r>
              <a:rPr lang="en-US" sz="3600" b="1" dirty="0"/>
              <a:t>Share Your Experience.</a:t>
            </a:r>
          </a:p>
        </p:txBody>
      </p:sp>
    </p:spTree>
    <p:extLst>
      <p:ext uri="{BB962C8B-B14F-4D97-AF65-F5344CB8AC3E}">
        <p14:creationId xmlns:p14="http://schemas.microsoft.com/office/powerpoint/2010/main" val="1049573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References</a:t>
            </a:r>
          </a:p>
        </p:txBody>
      </p:sp>
      <p:sp>
        <p:nvSpPr>
          <p:cNvPr id="3" name="Content Placeholder 2"/>
          <p:cNvSpPr>
            <a:spLocks noGrp="1"/>
          </p:cNvSpPr>
          <p:nvPr>
            <p:ph idx="1"/>
          </p:nvPr>
        </p:nvSpPr>
        <p:spPr>
          <a:xfrm>
            <a:off x="676656" y="2011680"/>
            <a:ext cx="10753725" cy="4389120"/>
          </a:xfrm>
        </p:spPr>
        <p:txBody>
          <a:bodyPr>
            <a:normAutofit fontScale="77500" lnSpcReduction="20000"/>
          </a:bodyPr>
          <a:lstStyle/>
          <a:p>
            <a:r>
              <a:rPr lang="en-US" dirty="0"/>
              <a:t>Atlassian Git Tutorials: </a:t>
            </a:r>
            <a:r>
              <a:rPr lang="en-US" dirty="0">
                <a:hlinkClick r:id="rId3"/>
              </a:rPr>
              <a:t>www.atlassian.com/git/tutorials</a:t>
            </a:r>
            <a:endParaRPr lang="en-US" dirty="0"/>
          </a:p>
          <a:p>
            <a:r>
              <a:rPr lang="en-US" dirty="0"/>
              <a:t>Perforce tutorials: </a:t>
            </a:r>
            <a:r>
              <a:rPr lang="en-US" dirty="0">
                <a:hlinkClick r:id="rId4"/>
              </a:rPr>
              <a:t>www.perforce.com/resources/tutorials</a:t>
            </a:r>
            <a:endParaRPr lang="en-US" dirty="0"/>
          </a:p>
          <a:p>
            <a:r>
              <a:rPr lang="en-US" dirty="0"/>
              <a:t>Subversion docs: </a:t>
            </a:r>
            <a:r>
              <a:rPr lang="en-US" dirty="0">
                <a:hlinkClick r:id="rId5"/>
              </a:rPr>
              <a:t>svnbook.red-bean.com</a:t>
            </a:r>
            <a:endParaRPr lang="en-US" dirty="0"/>
          </a:p>
          <a:p>
            <a:endParaRPr lang="en-US" dirty="0"/>
          </a:p>
          <a:p>
            <a:r>
              <a:rPr lang="en-US" dirty="0"/>
              <a:t>Wikipedia on issue tracking: </a:t>
            </a:r>
            <a:r>
              <a:rPr lang="en-US" dirty="0">
                <a:hlinkClick r:id="rId6"/>
              </a:rPr>
              <a:t>en.wikipedia.org/wiki/</a:t>
            </a:r>
            <a:r>
              <a:rPr lang="en-US" dirty="0" err="1">
                <a:hlinkClick r:id="rId6"/>
              </a:rPr>
              <a:t>Issue_tracking_system</a:t>
            </a:r>
            <a:endParaRPr lang="en-US" dirty="0"/>
          </a:p>
          <a:p>
            <a:r>
              <a:rPr lang="en-US" dirty="0"/>
              <a:t>JIRA docs: </a:t>
            </a:r>
            <a:r>
              <a:rPr lang="en-US" dirty="0">
                <a:hlinkClick r:id="rId7"/>
              </a:rPr>
              <a:t>confluence.atlassian.com/</a:t>
            </a:r>
            <a:r>
              <a:rPr lang="en-US" dirty="0" err="1">
                <a:hlinkClick r:id="rId7"/>
              </a:rPr>
              <a:t>jira</a:t>
            </a:r>
            <a:r>
              <a:rPr lang="en-US" dirty="0">
                <a:hlinkClick r:id="rId7"/>
              </a:rPr>
              <a:t>/jira-documentation-1556.html</a:t>
            </a:r>
            <a:endParaRPr lang="en-US" dirty="0"/>
          </a:p>
          <a:p>
            <a:r>
              <a:rPr lang="en-US" dirty="0"/>
              <a:t>Bugzilla docs: </a:t>
            </a:r>
            <a:r>
              <a:rPr lang="en-US" dirty="0">
                <a:hlinkClick r:id="rId8"/>
              </a:rPr>
              <a:t>bmo.readthedocs.org/</a:t>
            </a:r>
            <a:r>
              <a:rPr lang="en-US" dirty="0" err="1">
                <a:hlinkClick r:id="rId8"/>
              </a:rPr>
              <a:t>en</a:t>
            </a:r>
            <a:r>
              <a:rPr lang="en-US" dirty="0">
                <a:hlinkClick r:id="rId8"/>
              </a:rPr>
              <a:t>/latest</a:t>
            </a:r>
            <a:endParaRPr lang="en-US" dirty="0"/>
          </a:p>
          <a:p>
            <a:endParaRPr lang="en-US" dirty="0"/>
          </a:p>
          <a:p>
            <a:r>
              <a:rPr lang="en-US" dirty="0"/>
              <a:t>Great book on team communication: </a:t>
            </a:r>
            <a:r>
              <a:rPr lang="en-US" dirty="0">
                <a:hlinkClick r:id="rId9"/>
              </a:rPr>
              <a:t>Scott Berkun's </a:t>
            </a:r>
            <a:r>
              <a:rPr lang="en-US" i="1" dirty="0">
                <a:hlinkClick r:id="rId9"/>
              </a:rPr>
              <a:t>The Year Without Pants</a:t>
            </a:r>
            <a:endParaRPr lang="en-US" i="1" dirty="0"/>
          </a:p>
          <a:p>
            <a:r>
              <a:rPr lang="en-US" dirty="0"/>
              <a:t>Questions, comments, or corrections: </a:t>
            </a:r>
            <a:r>
              <a:rPr lang="en-US" dirty="0">
                <a:hlinkClick r:id="rId10"/>
              </a:rPr>
              <a:t>xrmxrm@gmail.com</a:t>
            </a:r>
            <a:endParaRPr lang="en-US" dirty="0"/>
          </a:p>
          <a:p>
            <a:endParaRPr lang="en-US" dirty="0"/>
          </a:p>
          <a:p>
            <a:r>
              <a:rPr lang="en-US" sz="4200" b="1" dirty="0"/>
              <a:t>Share your references.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0039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Share Your Experience</a:t>
            </a:r>
          </a:p>
        </p:txBody>
      </p:sp>
    </p:spTree>
    <p:extLst>
      <p:ext uri="{BB962C8B-B14F-4D97-AF65-F5344CB8AC3E}">
        <p14:creationId xmlns:p14="http://schemas.microsoft.com/office/powerpoint/2010/main" val="3144481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Me?</a:t>
            </a:r>
          </a:p>
        </p:txBody>
      </p:sp>
      <p:pic>
        <p:nvPicPr>
          <p:cNvPr id="5" name="Picture Placeholder 4"/>
          <p:cNvPicPr>
            <a:picLocks noGrp="1" noChangeAspect="1"/>
          </p:cNvPicPr>
          <p:nvPr>
            <p:ph type="pic" idx="1"/>
          </p:nvPr>
        </p:nvPicPr>
        <p:blipFill>
          <a:blip r:embed="rId3">
            <a:extLst>
              <a:ext uri="{28A0092B-C50C-407E-A947-70E740481C1C}">
                <a14:useLocalDpi xmlns:a14="http://schemas.microsoft.com/office/drawing/2010/main" val="0"/>
              </a:ext>
            </a:extLst>
          </a:blip>
          <a:srcRect t="9885" b="9885"/>
          <a:stretch>
            <a:fillRect/>
          </a:stretch>
        </p:blipFill>
        <p:spPr>
          <a:xfrm>
            <a:off x="1149326" y="730994"/>
            <a:ext cx="9780572" cy="4276488"/>
          </a:xfrm>
        </p:spPr>
      </p:pic>
      <p:sp>
        <p:nvSpPr>
          <p:cNvPr id="4" name="Text Placeholder 3"/>
          <p:cNvSpPr>
            <a:spLocks noGrp="1"/>
          </p:cNvSpPr>
          <p:nvPr>
            <p:ph type="body" sz="half" idx="2"/>
          </p:nvPr>
        </p:nvSpPr>
        <p:spPr/>
        <p:txBody>
          <a:bodyPr anchor="ctr">
            <a:noAutofit/>
          </a:bodyPr>
          <a:lstStyle/>
          <a:p>
            <a:r>
              <a:rPr lang="en-US" sz="2400" dirty="0"/>
              <a:t>Mathematician . . . Developer . . . Marketer . . . 20+ years a tech writer.</a:t>
            </a:r>
          </a:p>
        </p:txBody>
      </p:sp>
    </p:spTree>
    <p:extLst>
      <p:ext uri="{BB962C8B-B14F-4D97-AF65-F5344CB8AC3E}">
        <p14:creationId xmlns:p14="http://schemas.microsoft.com/office/powerpoint/2010/main" val="1568071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3" y="5332556"/>
            <a:ext cx="10780776" cy="613283"/>
          </a:xfrm>
        </p:spPr>
        <p:txBody>
          <a:bodyPr/>
          <a:lstStyle/>
          <a:p>
            <a:r>
              <a:rPr lang="en-US" dirty="0"/>
              <a:t>Writers and Developers Use Similar Processes – Sharing Tools Can Help</a:t>
            </a:r>
          </a:p>
        </p:txBody>
      </p:sp>
      <p:sp>
        <p:nvSpPr>
          <p:cNvPr id="6" name="TextBox 5"/>
          <p:cNvSpPr txBox="1"/>
          <p:nvPr/>
        </p:nvSpPr>
        <p:spPr>
          <a:xfrm>
            <a:off x="649224" y="1109135"/>
            <a:ext cx="1425109" cy="553998"/>
          </a:xfrm>
          <a:prstGeom prst="rect">
            <a:avLst/>
          </a:prstGeom>
          <a:noFill/>
          <a:ln>
            <a:solidFill>
              <a:schemeClr val="tx1"/>
            </a:solidFill>
          </a:ln>
        </p:spPr>
        <p:txBody>
          <a:bodyPr wrap="square" rtlCol="0">
            <a:spAutoFit/>
          </a:bodyPr>
          <a:lstStyle/>
          <a:p>
            <a:r>
              <a:rPr lang="en-US" dirty="0"/>
              <a:t>Word People</a:t>
            </a:r>
            <a:br>
              <a:rPr lang="en-US" dirty="0"/>
            </a:br>
            <a:r>
              <a:rPr lang="en-US" sz="1200" dirty="0"/>
              <a:t>Doc Plan</a:t>
            </a:r>
          </a:p>
        </p:txBody>
      </p:sp>
      <p:sp>
        <p:nvSpPr>
          <p:cNvPr id="8" name="TextBox 7"/>
          <p:cNvSpPr txBox="1"/>
          <p:nvPr/>
        </p:nvSpPr>
        <p:spPr>
          <a:xfrm>
            <a:off x="9906000" y="1109135"/>
            <a:ext cx="1425109" cy="553998"/>
          </a:xfrm>
          <a:prstGeom prst="rect">
            <a:avLst/>
          </a:prstGeom>
          <a:noFill/>
          <a:ln>
            <a:solidFill>
              <a:schemeClr val="tx1"/>
            </a:solidFill>
          </a:ln>
        </p:spPr>
        <p:txBody>
          <a:bodyPr wrap="square" rtlCol="0">
            <a:spAutoFit/>
          </a:bodyPr>
          <a:lstStyle/>
          <a:p>
            <a:r>
              <a:rPr lang="en-US" dirty="0"/>
              <a:t>Code People</a:t>
            </a:r>
            <a:br>
              <a:rPr lang="en-US" dirty="0"/>
            </a:br>
            <a:r>
              <a:rPr lang="en-US" sz="1200" dirty="0"/>
              <a:t>Architecture</a:t>
            </a:r>
          </a:p>
        </p:txBody>
      </p:sp>
      <p:sp>
        <p:nvSpPr>
          <p:cNvPr id="9" name="TextBox 8"/>
          <p:cNvSpPr txBox="1"/>
          <p:nvPr/>
        </p:nvSpPr>
        <p:spPr>
          <a:xfrm>
            <a:off x="4870449" y="635000"/>
            <a:ext cx="2239434" cy="830997"/>
          </a:xfrm>
          <a:prstGeom prst="rect">
            <a:avLst/>
          </a:prstGeom>
          <a:noFill/>
          <a:ln>
            <a:solidFill>
              <a:schemeClr val="tx1"/>
            </a:solidFill>
          </a:ln>
        </p:spPr>
        <p:txBody>
          <a:bodyPr wrap="square" rtlCol="0">
            <a:spAutoFit/>
          </a:bodyPr>
          <a:lstStyle/>
          <a:p>
            <a:pPr algn="ctr"/>
            <a:r>
              <a:rPr lang="en-US" dirty="0"/>
              <a:t>Planners, marketers, interaction designers</a:t>
            </a:r>
            <a:br>
              <a:rPr lang="en-US" dirty="0"/>
            </a:br>
            <a:r>
              <a:rPr lang="en-US" sz="1200" dirty="0"/>
              <a:t>User Interface</a:t>
            </a:r>
          </a:p>
        </p:txBody>
      </p:sp>
      <p:cxnSp>
        <p:nvCxnSpPr>
          <p:cNvPr id="11" name="Straight Arrow Connector 10"/>
          <p:cNvCxnSpPr/>
          <p:nvPr/>
        </p:nvCxnSpPr>
        <p:spPr>
          <a:xfrm flipH="1">
            <a:off x="2143123" y="961197"/>
            <a:ext cx="2472267" cy="320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109884" y="989553"/>
            <a:ext cx="2705100" cy="335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374217" y="2211228"/>
            <a:ext cx="1231899" cy="923330"/>
          </a:xfrm>
          <a:prstGeom prst="rect">
            <a:avLst/>
          </a:prstGeom>
          <a:noFill/>
          <a:ln>
            <a:solidFill>
              <a:schemeClr val="accent4"/>
            </a:solidFill>
          </a:ln>
        </p:spPr>
        <p:txBody>
          <a:bodyPr wrap="square" rtlCol="0">
            <a:spAutoFit/>
          </a:bodyPr>
          <a:lstStyle/>
          <a:p>
            <a:pPr algn="ctr"/>
            <a:r>
              <a:rPr lang="en-US" dirty="0"/>
              <a:t>Version Control Repository</a:t>
            </a:r>
          </a:p>
        </p:txBody>
      </p:sp>
      <p:cxnSp>
        <p:nvCxnSpPr>
          <p:cNvPr id="16" name="Straight Connector 15"/>
          <p:cNvCxnSpPr/>
          <p:nvPr/>
        </p:nvCxnSpPr>
        <p:spPr>
          <a:xfrm flipV="1">
            <a:off x="605367" y="1846824"/>
            <a:ext cx="10430933" cy="81563"/>
          </a:xfrm>
          <a:prstGeom prst="line">
            <a:avLst/>
          </a:prstGeom>
        </p:spPr>
        <p:style>
          <a:lnRef idx="1">
            <a:schemeClr val="accent3"/>
          </a:lnRef>
          <a:fillRef idx="0">
            <a:schemeClr val="accent3"/>
          </a:fillRef>
          <a:effectRef idx="0">
            <a:schemeClr val="accent3"/>
          </a:effectRef>
          <a:fontRef idx="minor">
            <a:schemeClr val="tx1"/>
          </a:fontRef>
        </p:style>
      </p:cxnSp>
      <p:sp>
        <p:nvSpPr>
          <p:cNvPr id="20" name="TextBox 19"/>
          <p:cNvSpPr txBox="1"/>
          <p:nvPr/>
        </p:nvSpPr>
        <p:spPr>
          <a:xfrm>
            <a:off x="5245100" y="3230415"/>
            <a:ext cx="1490133" cy="369332"/>
          </a:xfrm>
          <a:prstGeom prst="rect">
            <a:avLst/>
          </a:prstGeom>
          <a:noFill/>
          <a:ln>
            <a:solidFill>
              <a:schemeClr val="accent4"/>
            </a:solidFill>
          </a:ln>
        </p:spPr>
        <p:txBody>
          <a:bodyPr wrap="square" rtlCol="0">
            <a:spAutoFit/>
          </a:bodyPr>
          <a:lstStyle/>
          <a:p>
            <a:pPr algn="ctr"/>
            <a:r>
              <a:rPr lang="en-US" dirty="0"/>
              <a:t>Issue Tracker</a:t>
            </a:r>
          </a:p>
        </p:txBody>
      </p:sp>
      <p:sp>
        <p:nvSpPr>
          <p:cNvPr id="21" name="TextBox 20"/>
          <p:cNvSpPr txBox="1"/>
          <p:nvPr/>
        </p:nvSpPr>
        <p:spPr>
          <a:xfrm>
            <a:off x="5374217" y="3945163"/>
            <a:ext cx="1231899" cy="369332"/>
          </a:xfrm>
          <a:prstGeom prst="rect">
            <a:avLst/>
          </a:prstGeom>
          <a:noFill/>
          <a:ln>
            <a:solidFill>
              <a:schemeClr val="accent4"/>
            </a:solidFill>
          </a:ln>
        </p:spPr>
        <p:txBody>
          <a:bodyPr wrap="square" rtlCol="0">
            <a:spAutoFit/>
          </a:bodyPr>
          <a:lstStyle/>
          <a:p>
            <a:pPr algn="ctr"/>
            <a:r>
              <a:rPr lang="en-US" dirty="0"/>
              <a:t>Product</a:t>
            </a:r>
          </a:p>
        </p:txBody>
      </p:sp>
      <p:sp>
        <p:nvSpPr>
          <p:cNvPr id="22" name="TextBox 21"/>
          <p:cNvSpPr txBox="1"/>
          <p:nvPr/>
        </p:nvSpPr>
        <p:spPr>
          <a:xfrm>
            <a:off x="5350933" y="4659912"/>
            <a:ext cx="1278467" cy="369332"/>
          </a:xfrm>
          <a:prstGeom prst="rect">
            <a:avLst/>
          </a:prstGeom>
          <a:noFill/>
          <a:ln>
            <a:solidFill>
              <a:schemeClr val="accent4"/>
            </a:solidFill>
          </a:ln>
        </p:spPr>
        <p:txBody>
          <a:bodyPr wrap="square" rtlCol="0">
            <a:spAutoFit/>
          </a:bodyPr>
          <a:lstStyle/>
          <a:p>
            <a:pPr algn="ctr"/>
            <a:r>
              <a:rPr lang="en-US" dirty="0"/>
              <a:t>Customers</a:t>
            </a:r>
          </a:p>
        </p:txBody>
      </p:sp>
      <p:sp>
        <p:nvSpPr>
          <p:cNvPr id="23" name="TextBox 22"/>
          <p:cNvSpPr txBox="1"/>
          <p:nvPr/>
        </p:nvSpPr>
        <p:spPr>
          <a:xfrm>
            <a:off x="649224" y="2563857"/>
            <a:ext cx="787400" cy="369332"/>
          </a:xfrm>
          <a:prstGeom prst="rect">
            <a:avLst/>
          </a:prstGeom>
          <a:noFill/>
          <a:ln>
            <a:solidFill>
              <a:schemeClr val="accent4"/>
            </a:solidFill>
          </a:ln>
        </p:spPr>
        <p:txBody>
          <a:bodyPr wrap="square" rtlCol="0">
            <a:spAutoFit/>
          </a:bodyPr>
          <a:lstStyle/>
          <a:p>
            <a:pPr algn="ctr"/>
            <a:r>
              <a:rPr lang="en-US" dirty="0"/>
              <a:t>Topics</a:t>
            </a:r>
          </a:p>
        </p:txBody>
      </p:sp>
      <p:sp>
        <p:nvSpPr>
          <p:cNvPr id="24" name="TextBox 23"/>
          <p:cNvSpPr txBox="1"/>
          <p:nvPr/>
        </p:nvSpPr>
        <p:spPr>
          <a:xfrm>
            <a:off x="9417643" y="2563857"/>
            <a:ext cx="1913466" cy="369332"/>
          </a:xfrm>
          <a:prstGeom prst="rect">
            <a:avLst/>
          </a:prstGeom>
          <a:noFill/>
          <a:ln>
            <a:solidFill>
              <a:schemeClr val="accent4"/>
            </a:solidFill>
          </a:ln>
        </p:spPr>
        <p:txBody>
          <a:bodyPr wrap="square" rtlCol="0">
            <a:spAutoFit/>
          </a:bodyPr>
          <a:lstStyle/>
          <a:p>
            <a:pPr algn="ctr"/>
            <a:r>
              <a:rPr lang="en-US" dirty="0"/>
              <a:t>S/W Components</a:t>
            </a:r>
          </a:p>
        </p:txBody>
      </p:sp>
      <p:cxnSp>
        <p:nvCxnSpPr>
          <p:cNvPr id="40" name="Straight Arrow Connector 39"/>
          <p:cNvCxnSpPr/>
          <p:nvPr/>
        </p:nvCxnSpPr>
        <p:spPr>
          <a:xfrm>
            <a:off x="1710267" y="2321139"/>
            <a:ext cx="35348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676656" y="4424199"/>
            <a:ext cx="10430933" cy="81563"/>
          </a:xfrm>
          <a:prstGeom prst="line">
            <a:avLst/>
          </a:prstGeom>
        </p:spPr>
        <p:style>
          <a:lnRef idx="1">
            <a:schemeClr val="accent3"/>
          </a:lnRef>
          <a:fillRef idx="0">
            <a:schemeClr val="accent3"/>
          </a:fillRef>
          <a:effectRef idx="0">
            <a:schemeClr val="accent3"/>
          </a:effectRef>
          <a:fontRef idx="minor">
            <a:schemeClr val="tx1"/>
          </a:fontRef>
        </p:style>
      </p:cxnSp>
      <p:sp>
        <p:nvSpPr>
          <p:cNvPr id="44" name="TextBox 43"/>
          <p:cNvSpPr txBox="1"/>
          <p:nvPr/>
        </p:nvSpPr>
        <p:spPr>
          <a:xfrm>
            <a:off x="795867" y="3451967"/>
            <a:ext cx="1347256" cy="553998"/>
          </a:xfrm>
          <a:prstGeom prst="rect">
            <a:avLst/>
          </a:prstGeom>
          <a:noFill/>
          <a:ln>
            <a:solidFill>
              <a:schemeClr val="tx1"/>
            </a:solidFill>
          </a:ln>
        </p:spPr>
        <p:txBody>
          <a:bodyPr wrap="square" rtlCol="0">
            <a:spAutoFit/>
          </a:bodyPr>
          <a:lstStyle/>
          <a:p>
            <a:r>
              <a:rPr lang="en-US" dirty="0"/>
              <a:t>Testable</a:t>
            </a:r>
            <a:br>
              <a:rPr lang="en-US" dirty="0"/>
            </a:br>
            <a:r>
              <a:rPr lang="en-US" sz="1200" dirty="0"/>
              <a:t>PDF, help, website</a:t>
            </a:r>
          </a:p>
        </p:txBody>
      </p:sp>
      <p:sp>
        <p:nvSpPr>
          <p:cNvPr id="45" name="TextBox 44"/>
          <p:cNvSpPr txBox="1"/>
          <p:nvPr/>
        </p:nvSpPr>
        <p:spPr>
          <a:xfrm>
            <a:off x="9417643" y="3451967"/>
            <a:ext cx="1618657" cy="553998"/>
          </a:xfrm>
          <a:prstGeom prst="rect">
            <a:avLst/>
          </a:prstGeom>
          <a:noFill/>
          <a:ln>
            <a:solidFill>
              <a:schemeClr val="tx2"/>
            </a:solidFill>
          </a:ln>
        </p:spPr>
        <p:txBody>
          <a:bodyPr wrap="square" rtlCol="0">
            <a:spAutoFit/>
          </a:bodyPr>
          <a:lstStyle/>
          <a:p>
            <a:pPr algn="r"/>
            <a:r>
              <a:rPr lang="en-US" dirty="0"/>
              <a:t>Testable</a:t>
            </a:r>
            <a:br>
              <a:rPr lang="en-US" dirty="0"/>
            </a:br>
            <a:r>
              <a:rPr lang="en-US" sz="1200" dirty="0"/>
              <a:t>SaaS, download, DVD</a:t>
            </a:r>
          </a:p>
        </p:txBody>
      </p:sp>
      <p:sp>
        <p:nvSpPr>
          <p:cNvPr id="46" name="TextBox 45"/>
          <p:cNvSpPr txBox="1"/>
          <p:nvPr/>
        </p:nvSpPr>
        <p:spPr>
          <a:xfrm>
            <a:off x="7226300" y="4690525"/>
            <a:ext cx="1028699" cy="369332"/>
          </a:xfrm>
          <a:prstGeom prst="rect">
            <a:avLst/>
          </a:prstGeom>
          <a:noFill/>
        </p:spPr>
        <p:txBody>
          <a:bodyPr wrap="square" rtlCol="0">
            <a:spAutoFit/>
          </a:bodyPr>
          <a:lstStyle/>
          <a:p>
            <a:r>
              <a:rPr lang="en-US" dirty="0"/>
              <a:t>Support</a:t>
            </a:r>
          </a:p>
        </p:txBody>
      </p:sp>
      <p:sp>
        <p:nvSpPr>
          <p:cNvPr id="47" name="TextBox 46"/>
          <p:cNvSpPr txBox="1"/>
          <p:nvPr/>
        </p:nvSpPr>
        <p:spPr>
          <a:xfrm>
            <a:off x="2975269" y="3336002"/>
            <a:ext cx="1156464" cy="646331"/>
          </a:xfrm>
          <a:prstGeom prst="rect">
            <a:avLst/>
          </a:prstGeom>
          <a:noFill/>
        </p:spPr>
        <p:txBody>
          <a:bodyPr wrap="square" rtlCol="0">
            <a:spAutoFit/>
          </a:bodyPr>
          <a:lstStyle/>
          <a:p>
            <a:r>
              <a:rPr lang="en-US" dirty="0"/>
              <a:t>Ad hoc reviewers</a:t>
            </a:r>
          </a:p>
        </p:txBody>
      </p:sp>
      <p:sp>
        <p:nvSpPr>
          <p:cNvPr id="48" name="TextBox 47"/>
          <p:cNvSpPr txBox="1"/>
          <p:nvPr/>
        </p:nvSpPr>
        <p:spPr>
          <a:xfrm>
            <a:off x="7947321" y="3513829"/>
            <a:ext cx="491066" cy="369332"/>
          </a:xfrm>
          <a:prstGeom prst="rect">
            <a:avLst/>
          </a:prstGeom>
          <a:noFill/>
        </p:spPr>
        <p:txBody>
          <a:bodyPr wrap="square" rtlCol="0">
            <a:spAutoFit/>
          </a:bodyPr>
          <a:lstStyle/>
          <a:p>
            <a:r>
              <a:rPr lang="en-US" dirty="0"/>
              <a:t>QA</a:t>
            </a:r>
          </a:p>
        </p:txBody>
      </p:sp>
      <p:cxnSp>
        <p:nvCxnSpPr>
          <p:cNvPr id="50" name="Straight Arrow Connector 49"/>
          <p:cNvCxnSpPr/>
          <p:nvPr/>
        </p:nvCxnSpPr>
        <p:spPr>
          <a:xfrm>
            <a:off x="1591733" y="2748523"/>
            <a:ext cx="3581400" cy="0"/>
          </a:xfrm>
          <a:prstGeom prst="straightConnector1">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51" name="Straight Arrow Connector 50"/>
          <p:cNvCxnSpPr/>
          <p:nvPr/>
        </p:nvCxnSpPr>
        <p:spPr>
          <a:xfrm>
            <a:off x="6735233" y="2748523"/>
            <a:ext cx="2510366" cy="0"/>
          </a:xfrm>
          <a:prstGeom prst="straightConnector1">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54" name="Straight Arrow Connector 53"/>
          <p:cNvCxnSpPr/>
          <p:nvPr/>
        </p:nvCxnSpPr>
        <p:spPr>
          <a:xfrm>
            <a:off x="1189551" y="3038299"/>
            <a:ext cx="304797" cy="313124"/>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
        <p:nvSpPr>
          <p:cNvPr id="55" name="TextBox 54"/>
          <p:cNvSpPr txBox="1"/>
          <p:nvPr/>
        </p:nvSpPr>
        <p:spPr>
          <a:xfrm>
            <a:off x="649224" y="3003551"/>
            <a:ext cx="510710" cy="276999"/>
          </a:xfrm>
          <a:prstGeom prst="rect">
            <a:avLst/>
          </a:prstGeom>
          <a:noFill/>
        </p:spPr>
        <p:txBody>
          <a:bodyPr wrap="square" rtlCol="0">
            <a:spAutoFit/>
          </a:bodyPr>
          <a:lstStyle/>
          <a:p>
            <a:r>
              <a:rPr lang="en-US" sz="1200" dirty="0">
                <a:solidFill>
                  <a:srgbClr val="C00000"/>
                </a:solidFill>
              </a:rPr>
              <a:t>Build</a:t>
            </a:r>
          </a:p>
        </p:txBody>
      </p:sp>
      <p:sp>
        <p:nvSpPr>
          <p:cNvPr id="57" name="TextBox 56"/>
          <p:cNvSpPr txBox="1"/>
          <p:nvPr/>
        </p:nvSpPr>
        <p:spPr>
          <a:xfrm>
            <a:off x="10498666" y="2978504"/>
            <a:ext cx="719667" cy="276999"/>
          </a:xfrm>
          <a:prstGeom prst="rect">
            <a:avLst/>
          </a:prstGeom>
          <a:noFill/>
        </p:spPr>
        <p:txBody>
          <a:bodyPr wrap="square" rtlCol="0">
            <a:spAutoFit/>
          </a:bodyPr>
          <a:lstStyle/>
          <a:p>
            <a:r>
              <a:rPr lang="en-US" sz="1200" dirty="0">
                <a:solidFill>
                  <a:srgbClr val="C00000"/>
                </a:solidFill>
              </a:rPr>
              <a:t>Build</a:t>
            </a:r>
          </a:p>
        </p:txBody>
      </p:sp>
      <p:cxnSp>
        <p:nvCxnSpPr>
          <p:cNvPr id="60" name="Straight Arrow Connector 59"/>
          <p:cNvCxnSpPr/>
          <p:nvPr/>
        </p:nvCxnSpPr>
        <p:spPr>
          <a:xfrm flipH="1">
            <a:off x="10226972" y="2999772"/>
            <a:ext cx="259013" cy="366796"/>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62" name="Straight Arrow Connector 61"/>
          <p:cNvCxnSpPr/>
          <p:nvPr/>
        </p:nvCxnSpPr>
        <p:spPr>
          <a:xfrm>
            <a:off x="2286000" y="3681431"/>
            <a:ext cx="689269" cy="0"/>
          </a:xfrm>
          <a:prstGeom prst="straightConnector1">
            <a:avLst/>
          </a:prstGeom>
          <a:ln>
            <a:headEnd type="triangle"/>
            <a:tailEnd type="triangle"/>
          </a:ln>
        </p:spPr>
        <p:style>
          <a:lnRef idx="2">
            <a:schemeClr val="accent4"/>
          </a:lnRef>
          <a:fillRef idx="0">
            <a:schemeClr val="accent4"/>
          </a:fillRef>
          <a:effectRef idx="1">
            <a:schemeClr val="accent4"/>
          </a:effectRef>
          <a:fontRef idx="minor">
            <a:schemeClr val="tx1"/>
          </a:fontRef>
        </p:style>
      </p:cxnSp>
      <p:cxnSp>
        <p:nvCxnSpPr>
          <p:cNvPr id="63" name="Straight Arrow Connector 62"/>
          <p:cNvCxnSpPr/>
          <p:nvPr/>
        </p:nvCxnSpPr>
        <p:spPr>
          <a:xfrm flipV="1">
            <a:off x="3937000" y="3414787"/>
            <a:ext cx="1203030" cy="182647"/>
          </a:xfrm>
          <a:prstGeom prst="straightConnector1">
            <a:avLst/>
          </a:prstGeom>
          <a:ln>
            <a:headEnd type="triangle"/>
            <a:tailEnd type="triangle"/>
          </a:ln>
        </p:spPr>
        <p:style>
          <a:lnRef idx="2">
            <a:schemeClr val="accent4"/>
          </a:lnRef>
          <a:fillRef idx="0">
            <a:schemeClr val="accent4"/>
          </a:fillRef>
          <a:effectRef idx="1">
            <a:schemeClr val="accent4"/>
          </a:effectRef>
          <a:fontRef idx="minor">
            <a:schemeClr val="tx1"/>
          </a:fontRef>
        </p:style>
      </p:cxnSp>
      <p:cxnSp>
        <p:nvCxnSpPr>
          <p:cNvPr id="65" name="Straight Arrow Connector 64"/>
          <p:cNvCxnSpPr/>
          <p:nvPr/>
        </p:nvCxnSpPr>
        <p:spPr>
          <a:xfrm>
            <a:off x="6851271" y="3457108"/>
            <a:ext cx="1097488" cy="228080"/>
          </a:xfrm>
          <a:prstGeom prst="straightConnector1">
            <a:avLst/>
          </a:prstGeom>
          <a:ln>
            <a:headEnd type="triangle"/>
            <a:tailEnd type="triangle"/>
          </a:ln>
        </p:spPr>
        <p:style>
          <a:lnRef idx="2">
            <a:schemeClr val="accent4"/>
          </a:lnRef>
          <a:fillRef idx="0">
            <a:schemeClr val="accent4"/>
          </a:fillRef>
          <a:effectRef idx="1">
            <a:schemeClr val="accent4"/>
          </a:effectRef>
          <a:fontRef idx="minor">
            <a:schemeClr val="tx1"/>
          </a:fontRef>
        </p:style>
      </p:cxnSp>
      <p:cxnSp>
        <p:nvCxnSpPr>
          <p:cNvPr id="67" name="Straight Arrow Connector 66"/>
          <p:cNvCxnSpPr>
            <a:stCxn id="48" idx="3"/>
          </p:cNvCxnSpPr>
          <p:nvPr/>
        </p:nvCxnSpPr>
        <p:spPr>
          <a:xfrm flipV="1">
            <a:off x="8438387" y="3696187"/>
            <a:ext cx="864656" cy="2308"/>
          </a:xfrm>
          <a:prstGeom prst="straightConnector1">
            <a:avLst/>
          </a:prstGeom>
          <a:ln>
            <a:headEnd type="triangle"/>
            <a:tailEnd type="triangle"/>
          </a:ln>
        </p:spPr>
        <p:style>
          <a:lnRef idx="2">
            <a:schemeClr val="accent4"/>
          </a:lnRef>
          <a:fillRef idx="0">
            <a:schemeClr val="accent4"/>
          </a:fillRef>
          <a:effectRef idx="1">
            <a:schemeClr val="accent4"/>
          </a:effectRef>
          <a:fontRef idx="minor">
            <a:schemeClr val="tx1"/>
          </a:fontRef>
        </p:style>
      </p:cxnSp>
      <p:cxnSp>
        <p:nvCxnSpPr>
          <p:cNvPr id="70" name="Straight Arrow Connector 69"/>
          <p:cNvCxnSpPr/>
          <p:nvPr/>
        </p:nvCxnSpPr>
        <p:spPr>
          <a:xfrm>
            <a:off x="2256006" y="3956244"/>
            <a:ext cx="3035322" cy="301123"/>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73" name="Straight Arrow Connector 72"/>
          <p:cNvCxnSpPr/>
          <p:nvPr/>
        </p:nvCxnSpPr>
        <p:spPr>
          <a:xfrm flipH="1">
            <a:off x="6735233" y="3982333"/>
            <a:ext cx="2577340" cy="25015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82" name="Straight Arrow Connector 81"/>
          <p:cNvCxnSpPr>
            <a:endCxn id="46" idx="1"/>
          </p:cNvCxnSpPr>
          <p:nvPr/>
        </p:nvCxnSpPr>
        <p:spPr>
          <a:xfrm>
            <a:off x="6735233" y="4867530"/>
            <a:ext cx="491067" cy="7661"/>
          </a:xfrm>
          <a:prstGeom prst="straightConnector1">
            <a:avLst/>
          </a:prstGeom>
          <a:ln>
            <a:headEnd type="triangle"/>
            <a:tailEnd type="triangle"/>
          </a:ln>
        </p:spPr>
        <p:style>
          <a:lnRef idx="3">
            <a:schemeClr val="accent3"/>
          </a:lnRef>
          <a:fillRef idx="0">
            <a:schemeClr val="accent3"/>
          </a:fillRef>
          <a:effectRef idx="2">
            <a:schemeClr val="accent3"/>
          </a:effectRef>
          <a:fontRef idx="minor">
            <a:schemeClr val="tx1"/>
          </a:fontRef>
        </p:style>
      </p:cxnSp>
      <p:cxnSp>
        <p:nvCxnSpPr>
          <p:cNvPr id="84" name="Straight Arrow Connector 83"/>
          <p:cNvCxnSpPr/>
          <p:nvPr/>
        </p:nvCxnSpPr>
        <p:spPr>
          <a:xfrm>
            <a:off x="6735233" y="3713731"/>
            <a:ext cx="791634" cy="1048900"/>
          </a:xfrm>
          <a:prstGeom prst="straightConnector1">
            <a:avLst/>
          </a:prstGeom>
          <a:ln>
            <a:headEnd type="triangle"/>
            <a:tailEnd type="triangle"/>
          </a:ln>
        </p:spPr>
        <p:style>
          <a:lnRef idx="3">
            <a:schemeClr val="accent3"/>
          </a:lnRef>
          <a:fillRef idx="0">
            <a:schemeClr val="accent3"/>
          </a:fillRef>
          <a:effectRef idx="2">
            <a:schemeClr val="accent3"/>
          </a:effectRef>
          <a:fontRef idx="minor">
            <a:schemeClr val="tx1"/>
          </a:fontRef>
        </p:style>
      </p:cxnSp>
      <p:cxnSp>
        <p:nvCxnSpPr>
          <p:cNvPr id="88" name="Straight Arrow Connector 87"/>
          <p:cNvCxnSpPr/>
          <p:nvPr/>
        </p:nvCxnSpPr>
        <p:spPr>
          <a:xfrm flipH="1">
            <a:off x="2218267" y="981199"/>
            <a:ext cx="2531533" cy="4141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9" name="Straight Arrow Connector 88"/>
          <p:cNvCxnSpPr/>
          <p:nvPr/>
        </p:nvCxnSpPr>
        <p:spPr>
          <a:xfrm>
            <a:off x="7215714" y="1071883"/>
            <a:ext cx="2599270" cy="2869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4" name="TextBox 93"/>
          <p:cNvSpPr txBox="1"/>
          <p:nvPr/>
        </p:nvSpPr>
        <p:spPr>
          <a:xfrm>
            <a:off x="4438545" y="1871580"/>
            <a:ext cx="3202134" cy="246221"/>
          </a:xfrm>
          <a:prstGeom prst="rect">
            <a:avLst/>
          </a:prstGeom>
          <a:noFill/>
        </p:spPr>
        <p:txBody>
          <a:bodyPr wrap="square" rtlCol="0">
            <a:spAutoFit/>
          </a:bodyPr>
          <a:lstStyle/>
          <a:p>
            <a:pPr algn="ctr"/>
            <a:r>
              <a:rPr lang="en-US" sz="1000" dirty="0"/>
              <a:t>Iterate indefinitely between the lines</a:t>
            </a:r>
          </a:p>
        </p:txBody>
      </p:sp>
      <p:sp>
        <p:nvSpPr>
          <p:cNvPr id="99" name="TextBox 98"/>
          <p:cNvSpPr txBox="1"/>
          <p:nvPr/>
        </p:nvSpPr>
        <p:spPr>
          <a:xfrm>
            <a:off x="649223" y="1947519"/>
            <a:ext cx="1061043" cy="369332"/>
          </a:xfrm>
          <a:prstGeom prst="rect">
            <a:avLst/>
          </a:prstGeom>
          <a:noFill/>
          <a:ln>
            <a:solidFill>
              <a:schemeClr val="accent4"/>
            </a:solidFill>
          </a:ln>
        </p:spPr>
        <p:txBody>
          <a:bodyPr wrap="square" rtlCol="0">
            <a:spAutoFit/>
          </a:bodyPr>
          <a:lstStyle/>
          <a:p>
            <a:pPr algn="ctr"/>
            <a:r>
              <a:rPr lang="en-US" dirty="0"/>
              <a:t>Writers</a:t>
            </a:r>
          </a:p>
        </p:txBody>
      </p:sp>
      <p:sp>
        <p:nvSpPr>
          <p:cNvPr id="100" name="TextBox 99"/>
          <p:cNvSpPr txBox="1"/>
          <p:nvPr/>
        </p:nvSpPr>
        <p:spPr>
          <a:xfrm>
            <a:off x="9906001" y="1887605"/>
            <a:ext cx="1382014" cy="369332"/>
          </a:xfrm>
          <a:prstGeom prst="rect">
            <a:avLst/>
          </a:prstGeom>
          <a:noFill/>
          <a:ln>
            <a:solidFill>
              <a:schemeClr val="accent4"/>
            </a:solidFill>
          </a:ln>
        </p:spPr>
        <p:txBody>
          <a:bodyPr wrap="square" rtlCol="0">
            <a:spAutoFit/>
          </a:bodyPr>
          <a:lstStyle/>
          <a:p>
            <a:pPr algn="ctr"/>
            <a:r>
              <a:rPr lang="en-US" dirty="0"/>
              <a:t>Developers</a:t>
            </a:r>
          </a:p>
        </p:txBody>
      </p:sp>
      <p:cxnSp>
        <p:nvCxnSpPr>
          <p:cNvPr id="107" name="Straight Arrow Connector 106"/>
          <p:cNvCxnSpPr/>
          <p:nvPr/>
        </p:nvCxnSpPr>
        <p:spPr>
          <a:xfrm flipH="1">
            <a:off x="1159934" y="2362459"/>
            <a:ext cx="1" cy="17632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10" name="Straight Arrow Connector 109"/>
          <p:cNvCxnSpPr/>
          <p:nvPr/>
        </p:nvCxnSpPr>
        <p:spPr>
          <a:xfrm flipH="1">
            <a:off x="10597007" y="2336763"/>
            <a:ext cx="1" cy="17632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12" name="Straight Arrow Connector 111"/>
          <p:cNvCxnSpPr/>
          <p:nvPr/>
        </p:nvCxnSpPr>
        <p:spPr>
          <a:xfrm flipH="1" flipV="1">
            <a:off x="1794933" y="2256937"/>
            <a:ext cx="3345097" cy="937924"/>
          </a:xfrm>
          <a:prstGeom prst="straightConnector1">
            <a:avLst/>
          </a:prstGeom>
          <a:ln>
            <a:headEnd type="triangle"/>
            <a:tailEnd type="triangle"/>
          </a:ln>
        </p:spPr>
        <p:style>
          <a:lnRef idx="2">
            <a:schemeClr val="accent5"/>
          </a:lnRef>
          <a:fillRef idx="0">
            <a:schemeClr val="accent5"/>
          </a:fillRef>
          <a:effectRef idx="1">
            <a:schemeClr val="accent5"/>
          </a:effectRef>
          <a:fontRef idx="minor">
            <a:schemeClr val="tx1"/>
          </a:fontRef>
        </p:style>
      </p:cxnSp>
      <p:cxnSp>
        <p:nvCxnSpPr>
          <p:cNvPr id="113" name="Straight Arrow Connector 112"/>
          <p:cNvCxnSpPr/>
          <p:nvPr/>
        </p:nvCxnSpPr>
        <p:spPr>
          <a:xfrm flipH="1">
            <a:off x="6851271" y="2090494"/>
            <a:ext cx="2963714" cy="1143303"/>
          </a:xfrm>
          <a:prstGeom prst="straightConnector1">
            <a:avLst/>
          </a:prstGeom>
          <a:ln>
            <a:headEnd type="triangle"/>
            <a:tailEnd type="triangle"/>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809004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VCS Repositories Help You Control Files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Version control system (VCS) repositories (Git, Subversion, Perforce, and others) keep track of current and old versions of your files.</a:t>
            </a:r>
          </a:p>
          <a:p>
            <a:pPr>
              <a:buFont typeface="Arial" panose="020B0604020202020204" pitchFamily="34" charset="0"/>
              <a:buChar char="•"/>
            </a:pPr>
            <a:r>
              <a:rPr lang="en-US" dirty="0"/>
              <a:t>Projects keep track of related files: generally the sources for building software packages or documents. Master and other branches help manage complexity.</a:t>
            </a:r>
          </a:p>
          <a:p>
            <a:pPr>
              <a:buFont typeface="Arial" panose="020B0604020202020204" pitchFamily="34" charset="0"/>
              <a:buChar char="•"/>
            </a:pPr>
            <a:r>
              <a:rPr lang="en-US" dirty="0"/>
              <a:t>You can check files out, check them in, merge, compare versions.</a:t>
            </a:r>
          </a:p>
          <a:p>
            <a:pPr>
              <a:buFont typeface="Arial" panose="020B0604020202020204" pitchFamily="34" charset="0"/>
              <a:buChar char="•"/>
            </a:pPr>
            <a:r>
              <a:rPr lang="en-US" dirty="0"/>
              <a:t>Repos integrate with other tools. They handle text best (for diffs and merges), but they don’t understand contents or do CCM (component content management).</a:t>
            </a:r>
          </a:p>
        </p:txBody>
      </p:sp>
    </p:spTree>
    <p:extLst>
      <p:ext uri="{BB962C8B-B14F-4D97-AF65-F5344CB8AC3E}">
        <p14:creationId xmlns:p14="http://schemas.microsoft.com/office/powerpoint/2010/main" val="2556171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Repository Workflow</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a:t>Maintain a local copy.</a:t>
            </a:r>
          </a:p>
          <a:p>
            <a:pPr marL="457200" indent="-457200">
              <a:buFont typeface="+mj-lt"/>
              <a:buAutoNum type="arabicPeriod"/>
            </a:pPr>
            <a:r>
              <a:rPr lang="en-US" dirty="0"/>
              <a:t>Keep it in sync with the master.</a:t>
            </a:r>
          </a:p>
          <a:p>
            <a:pPr marL="457200" indent="-457200">
              <a:buFont typeface="+mj-lt"/>
              <a:buAutoNum type="arabicPeriod"/>
            </a:pPr>
            <a:r>
              <a:rPr lang="en-US" dirty="0"/>
              <a:t>Make your changes and test them locally.</a:t>
            </a:r>
          </a:p>
          <a:p>
            <a:pPr marL="457200" indent="-457200">
              <a:buFont typeface="+mj-lt"/>
              <a:buAutoNum type="arabicPeriod"/>
            </a:pPr>
            <a:r>
              <a:rPr lang="en-US" dirty="0"/>
              <a:t>Commit them to the master. </a:t>
            </a:r>
          </a:p>
          <a:p>
            <a:pPr marL="0" indent="0">
              <a:buNone/>
            </a:pPr>
            <a:endParaRPr lang="en-US" b="1" dirty="0"/>
          </a:p>
          <a:p>
            <a:pPr marL="0" indent="0">
              <a:buNone/>
            </a:pPr>
            <a:r>
              <a:rPr lang="en-US" sz="3600" b="1" dirty="0"/>
              <a:t>Share Your Experience.</a:t>
            </a:r>
          </a:p>
        </p:txBody>
      </p:sp>
    </p:spTree>
    <p:extLst>
      <p:ext uri="{BB962C8B-B14F-4D97-AF65-F5344CB8AC3E}">
        <p14:creationId xmlns:p14="http://schemas.microsoft.com/office/powerpoint/2010/main" val="1799809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Merging Is Not a Big Deal For Docs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Merging is putting your changes into a changed master copy.</a:t>
            </a:r>
          </a:p>
          <a:p>
            <a:pPr>
              <a:buFont typeface="Arial" panose="020B0604020202020204" pitchFamily="34" charset="0"/>
              <a:buChar char="•"/>
            </a:pPr>
            <a:r>
              <a:rPr lang="en-US" dirty="0"/>
              <a:t>Most changes (in text files) don’t conflict, so most VCSs default to optimistic locking – checking out a file doesn’t prevent others from changing it while you </a:t>
            </a:r>
            <a:r>
              <a:rPr lang="en-US" dirty="0" err="1"/>
              <a:t>hav</a:t>
            </a:r>
            <a:r>
              <a:rPr lang="en-US" dirty="0"/>
              <a:t> it checked out.</a:t>
            </a:r>
          </a:p>
          <a:p>
            <a:pPr>
              <a:buFont typeface="Arial" panose="020B0604020202020204" pitchFamily="34" charset="0"/>
              <a:buChar char="•"/>
            </a:pPr>
            <a:r>
              <a:rPr lang="en-US" dirty="0"/>
              <a:t>Every VCS has tools to handle conflicts; if it can’t resolve them, it asks you to do it.</a:t>
            </a:r>
          </a:p>
        </p:txBody>
      </p:sp>
    </p:spTree>
    <p:extLst>
      <p:ext uri="{BB962C8B-B14F-4D97-AF65-F5344CB8AC3E}">
        <p14:creationId xmlns:p14="http://schemas.microsoft.com/office/powerpoint/2010/main" val="182898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Merging Workflow</a:t>
            </a:r>
          </a:p>
        </p:txBody>
      </p:sp>
      <p:sp>
        <p:nvSpPr>
          <p:cNvPr id="3" name="Content Placeholder 2"/>
          <p:cNvSpPr>
            <a:spLocks noGrp="1"/>
          </p:cNvSpPr>
          <p:nvPr>
            <p:ph idx="1"/>
          </p:nvPr>
        </p:nvSpPr>
        <p:spPr/>
        <p:txBody>
          <a:bodyPr/>
          <a:lstStyle/>
          <a:p>
            <a:pPr marL="457200" indent="-457200">
              <a:buFont typeface="+mj-lt"/>
              <a:buAutoNum type="arabicPeriod"/>
            </a:pPr>
            <a:r>
              <a:rPr lang="en-US" dirty="0"/>
              <a:t>Check out the file.</a:t>
            </a:r>
          </a:p>
          <a:p>
            <a:pPr marL="457200" indent="-457200">
              <a:buFont typeface="+mj-lt"/>
              <a:buAutoNum type="arabicPeriod"/>
            </a:pPr>
            <a:r>
              <a:rPr lang="en-US" dirty="0"/>
              <a:t>Make changes.</a:t>
            </a:r>
          </a:p>
          <a:p>
            <a:pPr marL="457200" indent="-457200">
              <a:buFont typeface="+mj-lt"/>
              <a:buAutoNum type="arabicPeriod"/>
            </a:pPr>
            <a:r>
              <a:rPr lang="en-US" dirty="0"/>
              <a:t>Check it in. </a:t>
            </a:r>
          </a:p>
          <a:p>
            <a:pPr marL="457200" indent="-457200">
              <a:buFont typeface="+mj-lt"/>
              <a:buAutoNum type="arabicPeriod"/>
            </a:pPr>
            <a:r>
              <a:rPr lang="en-US" dirty="0"/>
              <a:t>If the VCS sees a conflict, use its tools to resolve it.</a:t>
            </a:r>
          </a:p>
          <a:p>
            <a:pPr marL="0" indent="0">
              <a:buNone/>
            </a:pPr>
            <a:endParaRPr lang="en-US" b="1" dirty="0"/>
          </a:p>
          <a:p>
            <a:pPr marL="0" indent="0">
              <a:buNone/>
            </a:pPr>
            <a:r>
              <a:rPr lang="en-US" sz="3600" b="1" dirty="0"/>
              <a:t>Share Your Experience.</a:t>
            </a:r>
          </a:p>
          <a:p>
            <a:pPr marL="0" indent="0">
              <a:buNone/>
            </a:pPr>
            <a:endParaRPr lang="en-US" dirty="0"/>
          </a:p>
        </p:txBody>
      </p:sp>
    </p:spTree>
    <p:extLst>
      <p:ext uri="{BB962C8B-B14F-4D97-AF65-F5344CB8AC3E}">
        <p14:creationId xmlns:p14="http://schemas.microsoft.com/office/powerpoint/2010/main" val="303315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VCS Repositories Are Central or Distributed</a:t>
            </a:r>
          </a:p>
        </p:txBody>
      </p:sp>
      <p:sp>
        <p:nvSpPr>
          <p:cNvPr id="3" name="Content Placeholder 2"/>
          <p:cNvSpPr>
            <a:spLocks noGrp="1"/>
          </p:cNvSpPr>
          <p:nvPr>
            <p:ph idx="1"/>
          </p:nvPr>
        </p:nvSpPr>
        <p:spPr>
          <a:xfrm>
            <a:off x="676656" y="2456850"/>
            <a:ext cx="10753725" cy="3454852"/>
          </a:xfrm>
        </p:spPr>
        <p:txBody>
          <a:bodyPr>
            <a:normAutofit/>
          </a:bodyPr>
          <a:lstStyle/>
          <a:p>
            <a:pPr>
              <a:buFont typeface="Arial" panose="020B0604020202020204" pitchFamily="34" charset="0"/>
              <a:buChar char="•"/>
            </a:pPr>
            <a:r>
              <a:rPr lang="en-US" dirty="0"/>
              <a:t>Every repo enables checking files in and out and keeps history.</a:t>
            </a:r>
          </a:p>
          <a:p>
            <a:pPr>
              <a:buFont typeface="Arial" panose="020B0604020202020204" pitchFamily="34" charset="0"/>
              <a:buChar char="•"/>
            </a:pPr>
            <a:r>
              <a:rPr lang="en-US" dirty="0"/>
              <a:t>A central repo (Perforce, Subversion) uses a master server. You must be connected to the master to perform repo operations.</a:t>
            </a:r>
          </a:p>
          <a:p>
            <a:pPr>
              <a:buFont typeface="Arial" panose="020B0604020202020204" pitchFamily="34" charset="0"/>
              <a:buChar char="•"/>
            </a:pPr>
            <a:r>
              <a:rPr lang="en-US" dirty="0"/>
              <a:t>A distributed repo (Git) replicates the origin repo on your machine. Every machine is potentially the master. You can perform repo operations while disconnected from the origin server.</a:t>
            </a:r>
          </a:p>
          <a:p>
            <a:pPr>
              <a:buFont typeface="Arial" panose="020B0604020202020204" pitchFamily="34" charset="0"/>
              <a:buChar char="•"/>
            </a:pPr>
            <a:r>
              <a:rPr lang="en-US" dirty="0"/>
              <a:t>Git is powerful but not user friendly.</a:t>
            </a:r>
          </a:p>
          <a:p>
            <a:pPr>
              <a:buFont typeface="Arial" panose="020B0604020202020204" pitchFamily="34" charset="0"/>
              <a:buChar char="•"/>
            </a:pPr>
            <a:r>
              <a:rPr lang="en-US" dirty="0"/>
              <a:t>GitHub supports using Git for your projects. Many open source projects use it.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939774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Version Control, Writers, and Workflows&amp;quot;&quot;/&gt;&lt;property id=&quot;20307&quot; value=&quot;256&quot;/&gt;&lt;/object&gt;&lt;object type=&quot;3&quot; unique_id=&quot;10038&quot;&gt;&lt;property id=&quot;20148&quot; value=&quot;5&quot;/&gt;&lt;property id=&quot;20300&quot; value=&quot;Slide 4 - &amp;quot;Writers and Developers Use Similar Processes – Sharing Tools Can Help&amp;quot;&quot;/&gt;&lt;property id=&quot;20307&quot; value=&quot;257&quot;/&gt;&lt;/object&gt;&lt;object type=&quot;3&quot; unique_id=&quot;10079&quot;&gt;&lt;property id=&quot;20148&quot; value=&quot;5&quot;/&gt;&lt;property id=&quot;20300&quot; value=&quot;Slide 9 - &amp;quot;VCS Repositories Are Central or Distributed&amp;quot;&quot;/&gt;&lt;property id=&quot;20307&quot; value=&quot;259&quot;/&gt;&lt;/object&gt;&lt;object type=&quot;3&quot; unique_id=&quot;10095&quot;&gt;&lt;property id=&quot;20148&quot; value=&quot;5&quot;/&gt;&lt;property id=&quot;20300&quot; value=&quot;Slide 10 - &amp;quot;Easy Branching Makes Git Special&amp;quot;&quot;/&gt;&lt;property id=&quot;20307&quot; value=&quot;260&quot;/&gt;&lt;/object&gt;&lt;object type=&quot;3&quot; unique_id=&quot;10126&quot;&gt;&lt;property id=&quot;20148&quot; value=&quot;5&quot;/&gt;&lt;property id=&quot;20300&quot; value=&quot;Slide 17 - &amp;quot;Useful References&amp;quot;&quot;/&gt;&lt;property id=&quot;20307&quot; value=&quot;261&quot;/&gt;&lt;/object&gt;&lt;object type=&quot;3&quot; unique_id=&quot;10155&quot;&gt;&lt;property id=&quot;20148&quot; value=&quot;5&quot;/&gt;&lt;property id=&quot;20300&quot; value=&quot;Slide 5 - &amp;quot;VCS Repositories Help You Control Files&amp;quot;&quot;/&gt;&lt;property id=&quot;20307&quot; value=&quot;263&quot;/&gt;&lt;/object&gt;&lt;object type=&quot;3&quot; unique_id=&quot;10156&quot;&gt;&lt;property id=&quot;20148&quot; value=&quot;5&quot;/&gt;&lt;property id=&quot;20300&quot; value=&quot;Slide 14 - &amp;quot;Tracking Issues Requires an Issue Tracker&amp;quot;&quot;/&gt;&lt;property id=&quot;20307&quot; value=&quot;262&quot;/&gt;&lt;/object&gt;&lt;object type=&quot;3&quot; unique_id=&quot;10229&quot;&gt;&lt;property id=&quot;20148&quot; value=&quot;5&quot;/&gt;&lt;property id=&quot;20300&quot; value=&quot;Slide 3 - &amp;quot;Why Me?&amp;quot;&quot;/&gt;&lt;property id=&quot;20307&quot; value=&quot;265&quot;/&gt;&lt;/object&gt;&lt;object type=&quot;3&quot; unique_id=&quot;10230&quot;&gt;&lt;property id=&quot;20148&quot; value=&quot;5&quot;/&gt;&lt;property id=&quot;20300&quot; value=&quot;Slide 16 - &amp;quot;Be Part of the Team&amp;quot;&quot;/&gt;&lt;property id=&quot;20307&quot; value=&quot;264&quot;/&gt;&lt;/object&gt;&lt;object type=&quot;3&quot; unique_id=&quot;10341&quot;&gt;&lt;property id=&quot;20148&quot; value=&quot;5&quot;/&gt;&lt;property id=&quot;20300&quot; value=&quot;Slide 11 - &amp;quot;Pull Requests are Git’s Review Process&amp;quot;&quot;/&gt;&lt;property id=&quot;20307&quot; value=&quot;266&quot;/&gt;&lt;/object&gt;&lt;object type=&quot;3&quot; unique_id=&quot;10378&quot;&gt;&lt;property id=&quot;20148&quot; value=&quot;5&quot;/&gt;&lt;property id=&quot;20300&quot; value=&quot;Slide 7 - &amp;quot;Merging Is Not a Big Deal For Docs&amp;quot;&quot;/&gt;&lt;property id=&quot;20307&quot; value=&quot;267&quot;/&gt;&lt;/object&gt;&lt;object type=&quot;3&quot; unique_id=&quot;10522&quot;&gt;&lt;property id=&quot;20148&quot; value=&quot;5&quot;/&gt;&lt;property id=&quot;20300&quot; value=&quot;Slide 13 - &amp;quot;Aside: DITA for Small (Impecunious) Teams&amp;quot;&quot;/&gt;&lt;property id=&quot;20307&quot; value=&quot;268&quot;/&gt;&lt;/object&gt;&lt;object type=&quot;3&quot; unique_id=&quot;10635&quot;&gt;&lt;property id=&quot;20148&quot; value=&quot;5&quot;/&gt;&lt;property id=&quot;20300&quot; value=&quot;Slide 6 - &amp;quot;Repository Workflow&amp;quot;&quot;/&gt;&lt;property id=&quot;20307&quot; value=&quot;269&quot;/&gt;&lt;/object&gt;&lt;object type=&quot;3&quot; unique_id=&quot;10681&quot;&gt;&lt;property id=&quot;20148&quot; value=&quot;5&quot;/&gt;&lt;property id=&quot;20300&quot; value=&quot;Slide 8 - &amp;quot;Merging Workflow&amp;quot;&quot;/&gt;&lt;property id=&quot;20307&quot; value=&quot;270&quot;/&gt;&lt;/object&gt;&lt;object type=&quot;3&quot; unique_id=&quot;10762&quot;&gt;&lt;property id=&quot;20148&quot; value=&quot;5&quot;/&gt;&lt;property id=&quot;20300&quot; value=&quot;Slide 12 - &amp;quot;Git Branching Workflow&amp;quot;&quot;/&gt;&lt;property id=&quot;20307&quot; value=&quot;271&quot;/&gt;&lt;/object&gt;&lt;object type=&quot;3&quot; unique_id=&quot;10848&quot;&gt;&lt;property id=&quot;20148&quot; value=&quot;5&quot;/&gt;&lt;property id=&quot;20300&quot; value=&quot;Slide 15 - &amp;quot;Issue Tracking Workflow&amp;quot;&quot;/&gt;&lt;property id=&quot;20307&quot; value=&quot;272&quot;/&gt;&lt;/object&gt;&lt;object type=&quot;3&quot; unique_id=&quot;11515&quot;&gt;&lt;property id=&quot;20148&quot; value=&quot;5&quot;/&gt;&lt;property id=&quot;20300&quot; value=&quot;Slide 2 - &amp;quot;Share Your Experience&amp;quot;&quot;/&gt;&lt;property id=&quot;20307&quot; value=&quot;273&quot;/&gt;&lt;/object&gt;&lt;/object&gt;&lt;/object&gt;&lt;/database&gt;"/>
  <p:tag name="SECTOMILLISECCONVERTED" val="1"/>
</p:tagLst>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8116</TotalTime>
  <Words>3349</Words>
  <Application>Microsoft Office PowerPoint</Application>
  <PresentationFormat>Widescreen</PresentationFormat>
  <Paragraphs>213</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Metropolitan</vt:lpstr>
      <vt:lpstr>Version Control, Writers, and Workflows</vt:lpstr>
      <vt:lpstr>Share Your Experience</vt:lpstr>
      <vt:lpstr>Why Me?</vt:lpstr>
      <vt:lpstr>Writers and Developers Use Similar Processes – Sharing Tools Can Help</vt:lpstr>
      <vt:lpstr>VCS Repositories Help You Control Files</vt:lpstr>
      <vt:lpstr>Repository Workflow</vt:lpstr>
      <vt:lpstr>Merging Is Not a Big Deal For Docs</vt:lpstr>
      <vt:lpstr>Merging Workflow</vt:lpstr>
      <vt:lpstr>VCS Repositories Are Central or Distributed</vt:lpstr>
      <vt:lpstr>Easy Branching Makes Git Special</vt:lpstr>
      <vt:lpstr>Pull Requests are Git’s Review Process</vt:lpstr>
      <vt:lpstr>Git Branching Workflow</vt:lpstr>
      <vt:lpstr>Aside: DITA for Small (Impecunious) Teams</vt:lpstr>
      <vt:lpstr>Tracking Issues Requires an Issue Tracker</vt:lpstr>
      <vt:lpstr>Issue Tracking Workflow</vt:lpstr>
      <vt:lpstr>Be Part of the Team</vt:lpstr>
      <vt:lpstr>Useful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Version Control, Writers, and Workflows</dc:title>
  <dc:creator>Richard Mateosian</dc:creator>
  <cp:lastModifiedBy>Richard Mateosian</cp:lastModifiedBy>
  <cp:revision>162</cp:revision>
  <dcterms:created xsi:type="dcterms:W3CDTF">2015-10-28T02:10:57Z</dcterms:created>
  <dcterms:modified xsi:type="dcterms:W3CDTF">2019-08-14T22:56:09Z</dcterms:modified>
</cp:coreProperties>
</file>